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0"/>
  </p:notesMasterIdLst>
  <p:sldIdLst>
    <p:sldId id="256" r:id="rId2"/>
    <p:sldId id="257" r:id="rId3"/>
    <p:sldId id="263" r:id="rId4"/>
    <p:sldId id="260" r:id="rId5"/>
    <p:sldId id="261" r:id="rId6"/>
    <p:sldId id="264" r:id="rId7"/>
    <p:sldId id="266" r:id="rId8"/>
    <p:sldId id="267" r:id="rId9"/>
    <p:sldId id="259" r:id="rId10"/>
    <p:sldId id="258" r:id="rId11"/>
    <p:sldId id="270" r:id="rId12"/>
    <p:sldId id="277" r:id="rId13"/>
    <p:sldId id="271" r:id="rId14"/>
    <p:sldId id="272" r:id="rId15"/>
    <p:sldId id="273" r:id="rId16"/>
    <p:sldId id="274" r:id="rId17"/>
    <p:sldId id="275" r:id="rId18"/>
    <p:sldId id="276"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4397FB-CBBE-4864-BE4B-96356E53C385}"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EA5736FB-845F-4A0C-83A8-208D2615819E}">
      <dgm:prSet/>
      <dgm:spPr/>
      <dgm:t>
        <a:bodyPr/>
        <a:lstStyle/>
        <a:p>
          <a:r>
            <a:rPr lang="en-US" dirty="0"/>
            <a:t>A game is played to </a:t>
          </a:r>
          <a:r>
            <a:rPr lang="en-US" b="1" dirty="0"/>
            <a:t>25</a:t>
          </a:r>
          <a:r>
            <a:rPr lang="en-US" dirty="0"/>
            <a:t> </a:t>
          </a:r>
          <a:r>
            <a:rPr lang="en-US" b="1" dirty="0"/>
            <a:t>points</a:t>
          </a:r>
          <a:r>
            <a:rPr lang="en-US" dirty="0"/>
            <a:t>. </a:t>
          </a:r>
        </a:p>
      </dgm:t>
    </dgm:pt>
    <dgm:pt modelId="{999FD176-9EB5-4E7A-B9AA-D959E3034318}" type="parTrans" cxnId="{91DBCB2C-F131-4F4F-B3FF-ECA1998BB685}">
      <dgm:prSet/>
      <dgm:spPr/>
      <dgm:t>
        <a:bodyPr/>
        <a:lstStyle/>
        <a:p>
          <a:endParaRPr lang="en-US"/>
        </a:p>
      </dgm:t>
    </dgm:pt>
    <dgm:pt modelId="{19ABCD6E-0FE2-463F-AA8B-B4F6339D0553}" type="sibTrans" cxnId="{91DBCB2C-F131-4F4F-B3FF-ECA1998BB685}">
      <dgm:prSet/>
      <dgm:spPr/>
      <dgm:t>
        <a:bodyPr/>
        <a:lstStyle/>
        <a:p>
          <a:endParaRPr lang="en-US"/>
        </a:p>
      </dgm:t>
    </dgm:pt>
    <dgm:pt modelId="{9B0CC023-973B-460C-9841-4C83F9D1690D}">
      <dgm:prSet/>
      <dgm:spPr/>
      <dgm:t>
        <a:bodyPr/>
        <a:lstStyle/>
        <a:p>
          <a:r>
            <a:rPr lang="en-US"/>
            <a:t>A team must win by </a:t>
          </a:r>
          <a:r>
            <a:rPr lang="en-US" b="1"/>
            <a:t>2</a:t>
          </a:r>
          <a:r>
            <a:rPr lang="en-US"/>
            <a:t> points and is called a </a:t>
          </a:r>
          <a:r>
            <a:rPr lang="en-US" b="1"/>
            <a:t>set</a:t>
          </a:r>
          <a:r>
            <a:rPr lang="en-US"/>
            <a:t>. </a:t>
          </a:r>
        </a:p>
      </dgm:t>
    </dgm:pt>
    <dgm:pt modelId="{0B1FB485-6F40-4141-97BE-85C8EA216021}" type="parTrans" cxnId="{A4222577-7CBD-4182-82AD-BB9D707679F4}">
      <dgm:prSet/>
      <dgm:spPr/>
      <dgm:t>
        <a:bodyPr/>
        <a:lstStyle/>
        <a:p>
          <a:endParaRPr lang="en-US"/>
        </a:p>
      </dgm:t>
    </dgm:pt>
    <dgm:pt modelId="{CB003DD7-2D33-4D32-B31E-72B0641E5675}" type="sibTrans" cxnId="{A4222577-7CBD-4182-82AD-BB9D707679F4}">
      <dgm:prSet/>
      <dgm:spPr/>
      <dgm:t>
        <a:bodyPr/>
        <a:lstStyle/>
        <a:p>
          <a:endParaRPr lang="en-US"/>
        </a:p>
      </dgm:t>
    </dgm:pt>
    <dgm:pt modelId="{2913B323-0680-4B06-B4A9-CD98B34CB432}">
      <dgm:prSet/>
      <dgm:spPr/>
      <dgm:t>
        <a:bodyPr/>
        <a:lstStyle/>
        <a:p>
          <a:r>
            <a:rPr lang="en-US"/>
            <a:t>A </a:t>
          </a:r>
          <a:r>
            <a:rPr lang="en-US" b="1"/>
            <a:t>match</a:t>
          </a:r>
          <a:r>
            <a:rPr lang="en-US"/>
            <a:t> is </a:t>
          </a:r>
          <a:r>
            <a:rPr lang="en-US" b="1"/>
            <a:t>3</a:t>
          </a:r>
          <a:r>
            <a:rPr lang="en-US"/>
            <a:t> out of </a:t>
          </a:r>
          <a:r>
            <a:rPr lang="en-US" b="1"/>
            <a:t>5</a:t>
          </a:r>
          <a:r>
            <a:rPr lang="en-US"/>
            <a:t> sets.</a:t>
          </a:r>
        </a:p>
      </dgm:t>
    </dgm:pt>
    <dgm:pt modelId="{57C352B5-CA90-48C6-9E0F-2B767C8707A4}" type="parTrans" cxnId="{600807A0-A65B-4412-8890-2507E7303E1F}">
      <dgm:prSet/>
      <dgm:spPr/>
      <dgm:t>
        <a:bodyPr/>
        <a:lstStyle/>
        <a:p>
          <a:endParaRPr lang="en-US"/>
        </a:p>
      </dgm:t>
    </dgm:pt>
    <dgm:pt modelId="{FE68D229-A148-4F95-91B3-02A0413517C2}" type="sibTrans" cxnId="{600807A0-A65B-4412-8890-2507E7303E1F}">
      <dgm:prSet/>
      <dgm:spPr/>
      <dgm:t>
        <a:bodyPr/>
        <a:lstStyle/>
        <a:p>
          <a:endParaRPr lang="en-US"/>
        </a:p>
      </dgm:t>
    </dgm:pt>
    <dgm:pt modelId="{6513CD83-D8AA-44BC-9AF9-5A7EF0A7712E}" type="pres">
      <dgm:prSet presAssocID="{9D4397FB-CBBE-4864-BE4B-96356E53C385}" presName="outerComposite" presStyleCnt="0">
        <dgm:presLayoutVars>
          <dgm:chMax val="5"/>
          <dgm:dir/>
          <dgm:resizeHandles val="exact"/>
        </dgm:presLayoutVars>
      </dgm:prSet>
      <dgm:spPr/>
    </dgm:pt>
    <dgm:pt modelId="{C796F4B9-A6E0-4885-BF17-D18D9EF61789}" type="pres">
      <dgm:prSet presAssocID="{9D4397FB-CBBE-4864-BE4B-96356E53C385}" presName="dummyMaxCanvas" presStyleCnt="0">
        <dgm:presLayoutVars/>
      </dgm:prSet>
      <dgm:spPr/>
    </dgm:pt>
    <dgm:pt modelId="{810C71C4-3120-4C91-BF81-83831ACAB71F}" type="pres">
      <dgm:prSet presAssocID="{9D4397FB-CBBE-4864-BE4B-96356E53C385}" presName="ThreeNodes_1" presStyleLbl="node1" presStyleIdx="0" presStyleCnt="3">
        <dgm:presLayoutVars>
          <dgm:bulletEnabled val="1"/>
        </dgm:presLayoutVars>
      </dgm:prSet>
      <dgm:spPr/>
    </dgm:pt>
    <dgm:pt modelId="{AAFDDBAD-BBF8-4A44-9A6E-3F417394C065}" type="pres">
      <dgm:prSet presAssocID="{9D4397FB-CBBE-4864-BE4B-96356E53C385}" presName="ThreeNodes_2" presStyleLbl="node1" presStyleIdx="1" presStyleCnt="3">
        <dgm:presLayoutVars>
          <dgm:bulletEnabled val="1"/>
        </dgm:presLayoutVars>
      </dgm:prSet>
      <dgm:spPr/>
    </dgm:pt>
    <dgm:pt modelId="{D5DC173B-3AB1-4813-9949-391CA97E5C7C}" type="pres">
      <dgm:prSet presAssocID="{9D4397FB-CBBE-4864-BE4B-96356E53C385}" presName="ThreeNodes_3" presStyleLbl="node1" presStyleIdx="2" presStyleCnt="3">
        <dgm:presLayoutVars>
          <dgm:bulletEnabled val="1"/>
        </dgm:presLayoutVars>
      </dgm:prSet>
      <dgm:spPr/>
    </dgm:pt>
    <dgm:pt modelId="{3E8A87C2-D531-4937-AC4C-F2AD0DC15275}" type="pres">
      <dgm:prSet presAssocID="{9D4397FB-CBBE-4864-BE4B-96356E53C385}" presName="ThreeConn_1-2" presStyleLbl="fgAccFollowNode1" presStyleIdx="0" presStyleCnt="2">
        <dgm:presLayoutVars>
          <dgm:bulletEnabled val="1"/>
        </dgm:presLayoutVars>
      </dgm:prSet>
      <dgm:spPr/>
    </dgm:pt>
    <dgm:pt modelId="{038AFBFD-1C1D-42F9-94D2-3E11FDFA77BF}" type="pres">
      <dgm:prSet presAssocID="{9D4397FB-CBBE-4864-BE4B-96356E53C385}" presName="ThreeConn_2-3" presStyleLbl="fgAccFollowNode1" presStyleIdx="1" presStyleCnt="2">
        <dgm:presLayoutVars>
          <dgm:bulletEnabled val="1"/>
        </dgm:presLayoutVars>
      </dgm:prSet>
      <dgm:spPr/>
    </dgm:pt>
    <dgm:pt modelId="{054B5AD7-45DE-41B9-819D-6CEACEF77183}" type="pres">
      <dgm:prSet presAssocID="{9D4397FB-CBBE-4864-BE4B-96356E53C385}" presName="ThreeNodes_1_text" presStyleLbl="node1" presStyleIdx="2" presStyleCnt="3">
        <dgm:presLayoutVars>
          <dgm:bulletEnabled val="1"/>
        </dgm:presLayoutVars>
      </dgm:prSet>
      <dgm:spPr/>
    </dgm:pt>
    <dgm:pt modelId="{D98D3254-D50F-44AF-8822-353B440317D3}" type="pres">
      <dgm:prSet presAssocID="{9D4397FB-CBBE-4864-BE4B-96356E53C385}" presName="ThreeNodes_2_text" presStyleLbl="node1" presStyleIdx="2" presStyleCnt="3">
        <dgm:presLayoutVars>
          <dgm:bulletEnabled val="1"/>
        </dgm:presLayoutVars>
      </dgm:prSet>
      <dgm:spPr/>
    </dgm:pt>
    <dgm:pt modelId="{0B022ED8-83F3-4F8C-94F2-F0F50017D779}" type="pres">
      <dgm:prSet presAssocID="{9D4397FB-CBBE-4864-BE4B-96356E53C385}" presName="ThreeNodes_3_text" presStyleLbl="node1" presStyleIdx="2" presStyleCnt="3">
        <dgm:presLayoutVars>
          <dgm:bulletEnabled val="1"/>
        </dgm:presLayoutVars>
      </dgm:prSet>
      <dgm:spPr/>
    </dgm:pt>
  </dgm:ptLst>
  <dgm:cxnLst>
    <dgm:cxn modelId="{7E7B6115-25E4-4540-86E9-3EA9F09CD0B3}" type="presOf" srcId="{9B0CC023-973B-460C-9841-4C83F9D1690D}" destId="{AAFDDBAD-BBF8-4A44-9A6E-3F417394C065}" srcOrd="0" destOrd="0" presId="urn:microsoft.com/office/officeart/2005/8/layout/vProcess5"/>
    <dgm:cxn modelId="{91DBCB2C-F131-4F4F-B3FF-ECA1998BB685}" srcId="{9D4397FB-CBBE-4864-BE4B-96356E53C385}" destId="{EA5736FB-845F-4A0C-83A8-208D2615819E}" srcOrd="0" destOrd="0" parTransId="{999FD176-9EB5-4E7A-B9AA-D959E3034318}" sibTransId="{19ABCD6E-0FE2-463F-AA8B-B4F6339D0553}"/>
    <dgm:cxn modelId="{52371B3D-8AF2-426A-9334-8F5FE639737F}" type="presOf" srcId="{CB003DD7-2D33-4D32-B31E-72B0641E5675}" destId="{038AFBFD-1C1D-42F9-94D2-3E11FDFA77BF}" srcOrd="0" destOrd="0" presId="urn:microsoft.com/office/officeart/2005/8/layout/vProcess5"/>
    <dgm:cxn modelId="{30927345-FC14-4CE1-B45D-B66D8BD5EA87}" type="presOf" srcId="{2913B323-0680-4B06-B4A9-CD98B34CB432}" destId="{D5DC173B-3AB1-4813-9949-391CA97E5C7C}" srcOrd="0" destOrd="0" presId="urn:microsoft.com/office/officeart/2005/8/layout/vProcess5"/>
    <dgm:cxn modelId="{A4222577-7CBD-4182-82AD-BB9D707679F4}" srcId="{9D4397FB-CBBE-4864-BE4B-96356E53C385}" destId="{9B0CC023-973B-460C-9841-4C83F9D1690D}" srcOrd="1" destOrd="0" parTransId="{0B1FB485-6F40-4141-97BE-85C8EA216021}" sibTransId="{CB003DD7-2D33-4D32-B31E-72B0641E5675}"/>
    <dgm:cxn modelId="{600807A0-A65B-4412-8890-2507E7303E1F}" srcId="{9D4397FB-CBBE-4864-BE4B-96356E53C385}" destId="{2913B323-0680-4B06-B4A9-CD98B34CB432}" srcOrd="2" destOrd="0" parTransId="{57C352B5-CA90-48C6-9E0F-2B767C8707A4}" sibTransId="{FE68D229-A148-4F95-91B3-02A0413517C2}"/>
    <dgm:cxn modelId="{503FA3BC-38CD-4E31-9363-95FB7553950B}" type="presOf" srcId="{EA5736FB-845F-4A0C-83A8-208D2615819E}" destId="{810C71C4-3120-4C91-BF81-83831ACAB71F}" srcOrd="0" destOrd="0" presId="urn:microsoft.com/office/officeart/2005/8/layout/vProcess5"/>
    <dgm:cxn modelId="{23E4D2BD-E592-4985-B49E-61DC2326399D}" type="presOf" srcId="{2913B323-0680-4B06-B4A9-CD98B34CB432}" destId="{0B022ED8-83F3-4F8C-94F2-F0F50017D779}" srcOrd="1" destOrd="0" presId="urn:microsoft.com/office/officeart/2005/8/layout/vProcess5"/>
    <dgm:cxn modelId="{659F87C6-61C1-4C61-8516-68718791C241}" type="presOf" srcId="{9B0CC023-973B-460C-9841-4C83F9D1690D}" destId="{D98D3254-D50F-44AF-8822-353B440317D3}" srcOrd="1" destOrd="0" presId="urn:microsoft.com/office/officeart/2005/8/layout/vProcess5"/>
    <dgm:cxn modelId="{A910D6DB-138A-45B1-A9DE-763710AA0CE6}" type="presOf" srcId="{9D4397FB-CBBE-4864-BE4B-96356E53C385}" destId="{6513CD83-D8AA-44BC-9AF9-5A7EF0A7712E}" srcOrd="0" destOrd="0" presId="urn:microsoft.com/office/officeart/2005/8/layout/vProcess5"/>
    <dgm:cxn modelId="{64439AFE-0489-4E5A-B3EF-A545267CB416}" type="presOf" srcId="{19ABCD6E-0FE2-463F-AA8B-B4F6339D0553}" destId="{3E8A87C2-D531-4937-AC4C-F2AD0DC15275}" srcOrd="0" destOrd="0" presId="urn:microsoft.com/office/officeart/2005/8/layout/vProcess5"/>
    <dgm:cxn modelId="{F1980AFF-C9FC-4D31-BD8C-ACB7E8C88CCC}" type="presOf" srcId="{EA5736FB-845F-4A0C-83A8-208D2615819E}" destId="{054B5AD7-45DE-41B9-819D-6CEACEF77183}" srcOrd="1" destOrd="0" presId="urn:microsoft.com/office/officeart/2005/8/layout/vProcess5"/>
    <dgm:cxn modelId="{32647215-8B5F-43A8-AA6A-8170F7FAE326}" type="presParOf" srcId="{6513CD83-D8AA-44BC-9AF9-5A7EF0A7712E}" destId="{C796F4B9-A6E0-4885-BF17-D18D9EF61789}" srcOrd="0" destOrd="0" presId="urn:microsoft.com/office/officeart/2005/8/layout/vProcess5"/>
    <dgm:cxn modelId="{41573349-2C5D-42FE-B69D-468595353072}" type="presParOf" srcId="{6513CD83-D8AA-44BC-9AF9-5A7EF0A7712E}" destId="{810C71C4-3120-4C91-BF81-83831ACAB71F}" srcOrd="1" destOrd="0" presId="urn:microsoft.com/office/officeart/2005/8/layout/vProcess5"/>
    <dgm:cxn modelId="{68262C37-EF81-4850-987F-05DF8C8547D6}" type="presParOf" srcId="{6513CD83-D8AA-44BC-9AF9-5A7EF0A7712E}" destId="{AAFDDBAD-BBF8-4A44-9A6E-3F417394C065}" srcOrd="2" destOrd="0" presId="urn:microsoft.com/office/officeart/2005/8/layout/vProcess5"/>
    <dgm:cxn modelId="{68963611-C2D9-448E-94AF-5869D2A2EC4E}" type="presParOf" srcId="{6513CD83-D8AA-44BC-9AF9-5A7EF0A7712E}" destId="{D5DC173B-3AB1-4813-9949-391CA97E5C7C}" srcOrd="3" destOrd="0" presId="urn:microsoft.com/office/officeart/2005/8/layout/vProcess5"/>
    <dgm:cxn modelId="{40243C8D-4131-4D0D-A88C-387292F47FF2}" type="presParOf" srcId="{6513CD83-D8AA-44BC-9AF9-5A7EF0A7712E}" destId="{3E8A87C2-D531-4937-AC4C-F2AD0DC15275}" srcOrd="4" destOrd="0" presId="urn:microsoft.com/office/officeart/2005/8/layout/vProcess5"/>
    <dgm:cxn modelId="{362591AC-B633-42FF-9C15-6FD7C187C7EE}" type="presParOf" srcId="{6513CD83-D8AA-44BC-9AF9-5A7EF0A7712E}" destId="{038AFBFD-1C1D-42F9-94D2-3E11FDFA77BF}" srcOrd="5" destOrd="0" presId="urn:microsoft.com/office/officeart/2005/8/layout/vProcess5"/>
    <dgm:cxn modelId="{C4C48066-0BE5-477D-A984-F45DA7FDBDEA}" type="presParOf" srcId="{6513CD83-D8AA-44BC-9AF9-5A7EF0A7712E}" destId="{054B5AD7-45DE-41B9-819D-6CEACEF77183}" srcOrd="6" destOrd="0" presId="urn:microsoft.com/office/officeart/2005/8/layout/vProcess5"/>
    <dgm:cxn modelId="{6F902C6C-8C38-4A70-96BF-93CEEA5FFCE8}" type="presParOf" srcId="{6513CD83-D8AA-44BC-9AF9-5A7EF0A7712E}" destId="{D98D3254-D50F-44AF-8822-353B440317D3}" srcOrd="7" destOrd="0" presId="urn:microsoft.com/office/officeart/2005/8/layout/vProcess5"/>
    <dgm:cxn modelId="{4D9E4D30-FE7A-4346-9B4B-79019C2C4496}" type="presParOf" srcId="{6513CD83-D8AA-44BC-9AF9-5A7EF0A7712E}" destId="{0B022ED8-83F3-4F8C-94F2-F0F50017D779}"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C71C4-3120-4C91-BF81-83831ACAB71F}">
      <dsp:nvSpPr>
        <dsp:cNvPr id="0" name=""/>
        <dsp:cNvSpPr/>
      </dsp:nvSpPr>
      <dsp:spPr>
        <a:xfrm>
          <a:off x="0" y="0"/>
          <a:ext cx="8930487" cy="13754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A game is played to </a:t>
          </a:r>
          <a:r>
            <a:rPr lang="en-US" sz="3600" b="1" kern="1200" dirty="0"/>
            <a:t>25</a:t>
          </a:r>
          <a:r>
            <a:rPr lang="en-US" sz="3600" kern="1200" dirty="0"/>
            <a:t> </a:t>
          </a:r>
          <a:r>
            <a:rPr lang="en-US" sz="3600" b="1" kern="1200" dirty="0"/>
            <a:t>points</a:t>
          </a:r>
          <a:r>
            <a:rPr lang="en-US" sz="3600" kern="1200" dirty="0"/>
            <a:t>. </a:t>
          </a:r>
        </a:p>
      </dsp:txBody>
      <dsp:txXfrm>
        <a:off x="40287" y="40287"/>
        <a:ext cx="7446232" cy="1294909"/>
      </dsp:txXfrm>
    </dsp:sp>
    <dsp:sp modelId="{AAFDDBAD-BBF8-4A44-9A6E-3F417394C065}">
      <dsp:nvSpPr>
        <dsp:cNvPr id="0" name=""/>
        <dsp:cNvSpPr/>
      </dsp:nvSpPr>
      <dsp:spPr>
        <a:xfrm>
          <a:off x="787984" y="1604731"/>
          <a:ext cx="8930487" cy="137548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A team must win by </a:t>
          </a:r>
          <a:r>
            <a:rPr lang="en-US" sz="3600" b="1" kern="1200"/>
            <a:t>2</a:t>
          </a:r>
          <a:r>
            <a:rPr lang="en-US" sz="3600" kern="1200"/>
            <a:t> points and is called a </a:t>
          </a:r>
          <a:r>
            <a:rPr lang="en-US" sz="3600" b="1" kern="1200"/>
            <a:t>set</a:t>
          </a:r>
          <a:r>
            <a:rPr lang="en-US" sz="3600" kern="1200"/>
            <a:t>. </a:t>
          </a:r>
        </a:p>
      </dsp:txBody>
      <dsp:txXfrm>
        <a:off x="828271" y="1645018"/>
        <a:ext cx="7167864" cy="1294909"/>
      </dsp:txXfrm>
    </dsp:sp>
    <dsp:sp modelId="{D5DC173B-3AB1-4813-9949-391CA97E5C7C}">
      <dsp:nvSpPr>
        <dsp:cNvPr id="0" name=""/>
        <dsp:cNvSpPr/>
      </dsp:nvSpPr>
      <dsp:spPr>
        <a:xfrm>
          <a:off x="1575968" y="3209462"/>
          <a:ext cx="8930487" cy="137548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A </a:t>
          </a:r>
          <a:r>
            <a:rPr lang="en-US" sz="3600" b="1" kern="1200"/>
            <a:t>match</a:t>
          </a:r>
          <a:r>
            <a:rPr lang="en-US" sz="3600" kern="1200"/>
            <a:t> is </a:t>
          </a:r>
          <a:r>
            <a:rPr lang="en-US" sz="3600" b="1" kern="1200"/>
            <a:t>3</a:t>
          </a:r>
          <a:r>
            <a:rPr lang="en-US" sz="3600" kern="1200"/>
            <a:t> out of </a:t>
          </a:r>
          <a:r>
            <a:rPr lang="en-US" sz="3600" b="1" kern="1200"/>
            <a:t>5</a:t>
          </a:r>
          <a:r>
            <a:rPr lang="en-US" sz="3600" kern="1200"/>
            <a:t> sets.</a:t>
          </a:r>
        </a:p>
      </dsp:txBody>
      <dsp:txXfrm>
        <a:off x="1616255" y="3249749"/>
        <a:ext cx="7167864" cy="1294909"/>
      </dsp:txXfrm>
    </dsp:sp>
    <dsp:sp modelId="{3E8A87C2-D531-4937-AC4C-F2AD0DC15275}">
      <dsp:nvSpPr>
        <dsp:cNvPr id="0" name=""/>
        <dsp:cNvSpPr/>
      </dsp:nvSpPr>
      <dsp:spPr>
        <a:xfrm>
          <a:off x="8036423" y="1043075"/>
          <a:ext cx="894064" cy="89406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37587" y="1043075"/>
        <a:ext cx="491736" cy="672783"/>
      </dsp:txXfrm>
    </dsp:sp>
    <dsp:sp modelId="{038AFBFD-1C1D-42F9-94D2-3E11FDFA77BF}">
      <dsp:nvSpPr>
        <dsp:cNvPr id="0" name=""/>
        <dsp:cNvSpPr/>
      </dsp:nvSpPr>
      <dsp:spPr>
        <a:xfrm>
          <a:off x="8824407" y="2638636"/>
          <a:ext cx="894064" cy="89406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25571" y="2638636"/>
        <a:ext cx="491736" cy="67278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07D48-0B5D-4A3F-8EAD-48F03D07A977}" type="datetimeFigureOut">
              <a:rPr lang="en-US" smtClean="0"/>
              <a:t>10/11/2020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62E30-793B-4473-B71A-BCEED78C6184}" type="slidenum">
              <a:rPr lang="en-US" smtClean="0"/>
              <a:t>‹#›</a:t>
            </a:fld>
            <a:endParaRPr lang="en-US"/>
          </a:p>
        </p:txBody>
      </p:sp>
    </p:spTree>
    <p:extLst>
      <p:ext uri="{BB962C8B-B14F-4D97-AF65-F5344CB8AC3E}">
        <p14:creationId xmlns:p14="http://schemas.microsoft.com/office/powerpoint/2010/main" val="146507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62E30-793B-4473-B71A-BCEED78C6184}" type="slidenum">
              <a:rPr lang="en-US" smtClean="0"/>
              <a:t>1</a:t>
            </a:fld>
            <a:endParaRPr lang="en-US"/>
          </a:p>
        </p:txBody>
      </p:sp>
    </p:spTree>
    <p:extLst>
      <p:ext uri="{BB962C8B-B14F-4D97-AF65-F5344CB8AC3E}">
        <p14:creationId xmlns:p14="http://schemas.microsoft.com/office/powerpoint/2010/main" val="3615264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62E30-793B-4473-B71A-BCEED78C6184}" type="slidenum">
              <a:rPr lang="en-US" smtClean="0"/>
              <a:t>10</a:t>
            </a:fld>
            <a:endParaRPr lang="en-US"/>
          </a:p>
        </p:txBody>
      </p:sp>
    </p:spTree>
    <p:extLst>
      <p:ext uri="{BB962C8B-B14F-4D97-AF65-F5344CB8AC3E}">
        <p14:creationId xmlns:p14="http://schemas.microsoft.com/office/powerpoint/2010/main" val="395028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62E30-793B-4473-B71A-BCEED78C6184}" type="slidenum">
              <a:rPr lang="en-US" smtClean="0"/>
              <a:t>11</a:t>
            </a:fld>
            <a:endParaRPr lang="en-US"/>
          </a:p>
        </p:txBody>
      </p:sp>
    </p:spTree>
    <p:extLst>
      <p:ext uri="{BB962C8B-B14F-4D97-AF65-F5344CB8AC3E}">
        <p14:creationId xmlns:p14="http://schemas.microsoft.com/office/powerpoint/2010/main" val="736371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62E30-793B-4473-B71A-BCEED78C6184}" type="slidenum">
              <a:rPr lang="en-US" smtClean="0"/>
              <a:t>13</a:t>
            </a:fld>
            <a:endParaRPr lang="en-US"/>
          </a:p>
        </p:txBody>
      </p:sp>
    </p:spTree>
    <p:extLst>
      <p:ext uri="{BB962C8B-B14F-4D97-AF65-F5344CB8AC3E}">
        <p14:creationId xmlns:p14="http://schemas.microsoft.com/office/powerpoint/2010/main" val="204466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62E30-793B-4473-B71A-BCEED78C6184}" type="slidenum">
              <a:rPr lang="en-US" smtClean="0"/>
              <a:t>14</a:t>
            </a:fld>
            <a:endParaRPr lang="en-US"/>
          </a:p>
        </p:txBody>
      </p:sp>
    </p:spTree>
    <p:extLst>
      <p:ext uri="{BB962C8B-B14F-4D97-AF65-F5344CB8AC3E}">
        <p14:creationId xmlns:p14="http://schemas.microsoft.com/office/powerpoint/2010/main" val="3393157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62E30-793B-4473-B71A-BCEED78C6184}" type="slidenum">
              <a:rPr lang="en-US" smtClean="0"/>
              <a:t>15</a:t>
            </a:fld>
            <a:endParaRPr lang="en-US"/>
          </a:p>
        </p:txBody>
      </p:sp>
    </p:spTree>
    <p:extLst>
      <p:ext uri="{BB962C8B-B14F-4D97-AF65-F5344CB8AC3E}">
        <p14:creationId xmlns:p14="http://schemas.microsoft.com/office/powerpoint/2010/main" val="176109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62E30-793B-4473-B71A-BCEED78C6184}" type="slidenum">
              <a:rPr lang="en-US" smtClean="0"/>
              <a:t>16</a:t>
            </a:fld>
            <a:endParaRPr lang="en-US"/>
          </a:p>
        </p:txBody>
      </p:sp>
    </p:spTree>
    <p:extLst>
      <p:ext uri="{BB962C8B-B14F-4D97-AF65-F5344CB8AC3E}">
        <p14:creationId xmlns:p14="http://schemas.microsoft.com/office/powerpoint/2010/main" val="2637424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62E30-793B-4473-B71A-BCEED78C6184}" type="slidenum">
              <a:rPr lang="en-US" smtClean="0"/>
              <a:t>17</a:t>
            </a:fld>
            <a:endParaRPr lang="en-US"/>
          </a:p>
        </p:txBody>
      </p:sp>
    </p:spTree>
    <p:extLst>
      <p:ext uri="{BB962C8B-B14F-4D97-AF65-F5344CB8AC3E}">
        <p14:creationId xmlns:p14="http://schemas.microsoft.com/office/powerpoint/2010/main" val="3266383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62E30-793B-4473-B71A-BCEED78C6184}" type="slidenum">
              <a:rPr lang="en-US" smtClean="0"/>
              <a:t>18</a:t>
            </a:fld>
            <a:endParaRPr lang="en-US"/>
          </a:p>
        </p:txBody>
      </p:sp>
    </p:spTree>
    <p:extLst>
      <p:ext uri="{BB962C8B-B14F-4D97-AF65-F5344CB8AC3E}">
        <p14:creationId xmlns:p14="http://schemas.microsoft.com/office/powerpoint/2010/main" val="207875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62E30-793B-4473-B71A-BCEED78C6184}" type="slidenum">
              <a:rPr lang="en-US" smtClean="0"/>
              <a:t>2</a:t>
            </a:fld>
            <a:endParaRPr lang="en-US"/>
          </a:p>
        </p:txBody>
      </p:sp>
    </p:spTree>
    <p:extLst>
      <p:ext uri="{BB962C8B-B14F-4D97-AF65-F5344CB8AC3E}">
        <p14:creationId xmlns:p14="http://schemas.microsoft.com/office/powerpoint/2010/main" val="392734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62E30-793B-4473-B71A-BCEED78C6184}" type="slidenum">
              <a:rPr lang="en-US" smtClean="0"/>
              <a:t>3</a:t>
            </a:fld>
            <a:endParaRPr lang="en-US"/>
          </a:p>
        </p:txBody>
      </p:sp>
    </p:spTree>
    <p:extLst>
      <p:ext uri="{BB962C8B-B14F-4D97-AF65-F5344CB8AC3E}">
        <p14:creationId xmlns:p14="http://schemas.microsoft.com/office/powerpoint/2010/main" val="1560316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62E30-793B-4473-B71A-BCEED78C6184}" type="slidenum">
              <a:rPr lang="en-US" smtClean="0"/>
              <a:t>4</a:t>
            </a:fld>
            <a:endParaRPr lang="en-US"/>
          </a:p>
        </p:txBody>
      </p:sp>
    </p:spTree>
    <p:extLst>
      <p:ext uri="{BB962C8B-B14F-4D97-AF65-F5344CB8AC3E}">
        <p14:creationId xmlns:p14="http://schemas.microsoft.com/office/powerpoint/2010/main" val="1933423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62E30-793B-4473-B71A-BCEED78C6184}" type="slidenum">
              <a:rPr lang="en-US" smtClean="0"/>
              <a:t>5</a:t>
            </a:fld>
            <a:endParaRPr lang="en-US"/>
          </a:p>
        </p:txBody>
      </p:sp>
    </p:spTree>
    <p:extLst>
      <p:ext uri="{BB962C8B-B14F-4D97-AF65-F5344CB8AC3E}">
        <p14:creationId xmlns:p14="http://schemas.microsoft.com/office/powerpoint/2010/main" val="2261385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62E30-793B-4473-B71A-BCEED78C6184}" type="slidenum">
              <a:rPr lang="en-US" smtClean="0"/>
              <a:t>6</a:t>
            </a:fld>
            <a:endParaRPr lang="en-US"/>
          </a:p>
        </p:txBody>
      </p:sp>
    </p:spTree>
    <p:extLst>
      <p:ext uri="{BB962C8B-B14F-4D97-AF65-F5344CB8AC3E}">
        <p14:creationId xmlns:p14="http://schemas.microsoft.com/office/powerpoint/2010/main" val="3194783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62E30-793B-4473-B71A-BCEED78C6184}" type="slidenum">
              <a:rPr lang="en-US" smtClean="0"/>
              <a:t>7</a:t>
            </a:fld>
            <a:endParaRPr lang="en-US"/>
          </a:p>
        </p:txBody>
      </p:sp>
    </p:spTree>
    <p:extLst>
      <p:ext uri="{BB962C8B-B14F-4D97-AF65-F5344CB8AC3E}">
        <p14:creationId xmlns:p14="http://schemas.microsoft.com/office/powerpoint/2010/main" val="1245250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62E30-793B-4473-B71A-BCEED78C6184}" type="slidenum">
              <a:rPr lang="en-US" smtClean="0"/>
              <a:t>8</a:t>
            </a:fld>
            <a:endParaRPr lang="en-US"/>
          </a:p>
        </p:txBody>
      </p:sp>
    </p:spTree>
    <p:extLst>
      <p:ext uri="{BB962C8B-B14F-4D97-AF65-F5344CB8AC3E}">
        <p14:creationId xmlns:p14="http://schemas.microsoft.com/office/powerpoint/2010/main" val="1818851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62E30-793B-4473-B71A-BCEED78C6184}" type="slidenum">
              <a:rPr lang="en-US" smtClean="0"/>
              <a:t>9</a:t>
            </a:fld>
            <a:endParaRPr lang="en-US"/>
          </a:p>
        </p:txBody>
      </p:sp>
    </p:spTree>
    <p:extLst>
      <p:ext uri="{BB962C8B-B14F-4D97-AF65-F5344CB8AC3E}">
        <p14:creationId xmlns:p14="http://schemas.microsoft.com/office/powerpoint/2010/main" val="3960061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10/11/2020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592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10/11/2020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53862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10/11/2020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7994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10/11/2020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29516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10/11/2020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26256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10/11/2020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1320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10/11/2020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01297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10/11/2020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24386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10/11/2020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8896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10/11/2020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39565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10/11/2020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72227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10/11/2020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52837431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GX49gLs6piU?feature=oembed" TargetMode="External"/><Relationship Id="rId1" Type="http://schemas.openxmlformats.org/officeDocument/2006/relationships/tags" Target="../tags/tag16.xml"/><Relationship Id="rId6" Type="http://schemas.openxmlformats.org/officeDocument/2006/relationships/image" Target="../media/image8.jpeg"/><Relationship Id="rId5" Type="http://schemas.openxmlformats.org/officeDocument/2006/relationships/hyperlink" Target="https://youtu.be/GX49gLs6piU" TargetMode="Externa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siDVtYyRG_M?feature=oembed" TargetMode="External"/><Relationship Id="rId1" Type="http://schemas.openxmlformats.org/officeDocument/2006/relationships/tags" Target="../tags/tag19.xml"/><Relationship Id="rId6" Type="http://schemas.openxmlformats.org/officeDocument/2006/relationships/image" Target="../media/image10.jpeg"/><Relationship Id="rId5" Type="http://schemas.openxmlformats.org/officeDocument/2006/relationships/hyperlink" Target="https://youtu.be/siDVtYyRG_M" TargetMode="Externa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kVzojOj5_Zg?feature=oembed" TargetMode="External"/><Relationship Id="rId1" Type="http://schemas.openxmlformats.org/officeDocument/2006/relationships/tags" Target="../tags/tag5.xml"/><Relationship Id="rId6" Type="http://schemas.openxmlformats.org/officeDocument/2006/relationships/image" Target="../media/image2.jpeg"/><Relationship Id="rId5" Type="http://schemas.openxmlformats.org/officeDocument/2006/relationships/hyperlink" Target="https://youtu.be/kVzojOj5_Zg"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5.xm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Qv1mA1s8p9Y?feature=oembed" TargetMode="External"/><Relationship Id="rId1" Type="http://schemas.openxmlformats.org/officeDocument/2006/relationships/tags" Target="../tags/tag8.xml"/><Relationship Id="rId6" Type="http://schemas.openxmlformats.org/officeDocument/2006/relationships/image" Target="../media/image3.jpeg"/><Relationship Id="rId5" Type="http://schemas.openxmlformats.org/officeDocument/2006/relationships/hyperlink" Target="https://youtu.be/Qv1mA1s8p9Y" TargetMode="Externa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mqC-E9h2vH8?feature=oembed" TargetMode="External"/><Relationship Id="rId1" Type="http://schemas.openxmlformats.org/officeDocument/2006/relationships/tags" Target="../tags/tag10.xml"/><Relationship Id="rId6" Type="http://schemas.openxmlformats.org/officeDocument/2006/relationships/image" Target="../media/image5.jpeg"/><Relationship Id="rId5" Type="http://schemas.openxmlformats.org/officeDocument/2006/relationships/hyperlink" Target="https://youtu.be/mqC-E9h2vH8" TargetMode="Externa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table, sport, sitting&#10;&#10;Description automatically generated">
            <a:extLst>
              <a:ext uri="{FF2B5EF4-FFF2-40B4-BE49-F238E27FC236}">
                <a16:creationId xmlns:a16="http://schemas.microsoft.com/office/drawing/2014/main" id="{13F2AF4F-64BC-4A21-9F7B-C0E44EB7CA31}"/>
              </a:ext>
            </a:extLst>
          </p:cNvPr>
          <p:cNvPicPr>
            <a:picLocks noChangeAspect="1"/>
          </p:cNvPicPr>
          <p:nvPr/>
        </p:nvPicPr>
        <p:blipFill rotWithShape="1">
          <a:blip r:embed="rId4">
            <a:extLst>
              <a:ext uri="{28A0092B-C50C-407E-A947-70E740481C1C}">
                <a14:useLocalDpi xmlns:a14="http://schemas.microsoft.com/office/drawing/2010/main" val="0"/>
              </a:ext>
            </a:extLst>
          </a:blip>
          <a:srcRect r="21633"/>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27" name="Freeform: Shape 26">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0CDA41-EE4F-48B1-AACA-08EE25C0FF63}"/>
              </a:ext>
            </a:extLst>
          </p:cNvPr>
          <p:cNvSpPr>
            <a:spLocks noGrp="1"/>
          </p:cNvSpPr>
          <p:nvPr>
            <p:ph type="ctrTitle"/>
          </p:nvPr>
        </p:nvSpPr>
        <p:spPr>
          <a:xfrm>
            <a:off x="477981" y="1122363"/>
            <a:ext cx="4023360" cy="3204134"/>
          </a:xfrm>
        </p:spPr>
        <p:txBody>
          <a:bodyPr anchor="b">
            <a:normAutofit/>
          </a:bodyPr>
          <a:lstStyle/>
          <a:p>
            <a:r>
              <a:rPr lang="en-US" sz="4800"/>
              <a:t>Volleyball</a:t>
            </a:r>
          </a:p>
        </p:txBody>
      </p:sp>
      <p:sp>
        <p:nvSpPr>
          <p:cNvPr id="3" name="Subtitle 2">
            <a:extLst>
              <a:ext uri="{FF2B5EF4-FFF2-40B4-BE49-F238E27FC236}">
                <a16:creationId xmlns:a16="http://schemas.microsoft.com/office/drawing/2014/main" id="{7EA5D816-9E1E-43DE-B912-B7A7AD5536D6}"/>
              </a:ext>
            </a:extLst>
          </p:cNvPr>
          <p:cNvSpPr>
            <a:spLocks noGrp="1"/>
          </p:cNvSpPr>
          <p:nvPr>
            <p:ph type="subTitle" idx="1"/>
          </p:nvPr>
        </p:nvSpPr>
        <p:spPr>
          <a:xfrm>
            <a:off x="477981" y="4872922"/>
            <a:ext cx="3933306" cy="1208141"/>
          </a:xfrm>
        </p:spPr>
        <p:txBody>
          <a:bodyPr>
            <a:normAutofit/>
          </a:bodyPr>
          <a:lstStyle/>
          <a:p>
            <a:r>
              <a:rPr lang="pt-BR" sz="1400" dirty="0"/>
              <a:t>(PE.7.C.2.3, PE.7.C.2.1, PE.7.M.1.6, PE.7.M.1.6, PE.7.C.2.6, PE.7.M.1.6, PE.7.C.2.6)</a:t>
            </a:r>
            <a:endParaRPr lang="en-US" sz="1400" dirty="0"/>
          </a:p>
        </p:txBody>
      </p:sp>
      <p:sp>
        <p:nvSpPr>
          <p:cNvPr id="31" name="Rectangle 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s32d06c59b8e41e8acdaf96f98cc7982">
            <a:extLst>
              <a:ext uri="{FF2B5EF4-FFF2-40B4-BE49-F238E27FC236}">
                <a16:creationId xmlns:a16="http://schemas.microsoft.com/office/drawing/2014/main" id="{BD4F0260-3DBD-4081-ACEB-FADFB0513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12321" y="4991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s835bf140b8f4f17a54d71f4ea860a75">
            <a:extLst>
              <a:ext uri="{FF2B5EF4-FFF2-40B4-BE49-F238E27FC236}">
                <a16:creationId xmlns:a16="http://schemas.microsoft.com/office/drawing/2014/main" id="{18A48174-7FAB-41C9-BD4B-B34726181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12321" y="4991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s31f65fa3f52402da622a8bb5bf1e87f">
            <a:extLst>
              <a:ext uri="{FF2B5EF4-FFF2-40B4-BE49-F238E27FC236}">
                <a16:creationId xmlns:a16="http://schemas.microsoft.com/office/drawing/2014/main" id="{EC7501C7-33FA-4869-820C-0BABB040B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12321" y="4991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s98ae014ccf04ef3a1200c73943c78f3">
            <a:extLst>
              <a:ext uri="{FF2B5EF4-FFF2-40B4-BE49-F238E27FC236}">
                <a16:creationId xmlns:a16="http://schemas.microsoft.com/office/drawing/2014/main" id="{20DF7EB9-DAC3-416B-A158-2F146D732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12321" y="4991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s1c93af311a544c1b5f031bd7861516e">
            <a:extLst>
              <a:ext uri="{FF2B5EF4-FFF2-40B4-BE49-F238E27FC236}">
                <a16:creationId xmlns:a16="http://schemas.microsoft.com/office/drawing/2014/main" id="{F271BCE1-467E-4D93-8933-542D07BB3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12321" y="4991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s4f4eed33c2a46e1a678f1102301d8b0">
            <a:extLst>
              <a:ext uri="{FF2B5EF4-FFF2-40B4-BE49-F238E27FC236}">
                <a16:creationId xmlns:a16="http://schemas.microsoft.com/office/drawing/2014/main" id="{7079125C-9D0C-4454-8252-3BA822427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12321" y="4991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66134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70AB-E519-4A50-A38C-AE0C462CC0F4}"/>
              </a:ext>
            </a:extLst>
          </p:cNvPr>
          <p:cNvSpPr>
            <a:spLocks noGrp="1"/>
          </p:cNvSpPr>
          <p:nvPr>
            <p:ph type="title"/>
          </p:nvPr>
        </p:nvSpPr>
        <p:spPr/>
        <p:txBody>
          <a:bodyPr/>
          <a:lstStyle/>
          <a:p>
            <a:r>
              <a:rPr lang="en-US" dirty="0"/>
              <a:t>Players and Positions</a:t>
            </a:r>
          </a:p>
        </p:txBody>
      </p:sp>
      <p:sp>
        <p:nvSpPr>
          <p:cNvPr id="3" name="Text Placeholder 2">
            <a:extLst>
              <a:ext uri="{FF2B5EF4-FFF2-40B4-BE49-F238E27FC236}">
                <a16:creationId xmlns:a16="http://schemas.microsoft.com/office/drawing/2014/main" id="{E4D71969-E8CA-40BC-8CAE-934DA450CB69}"/>
              </a:ext>
            </a:extLst>
          </p:cNvPr>
          <p:cNvSpPr>
            <a:spLocks noGrp="1"/>
          </p:cNvSpPr>
          <p:nvPr>
            <p:ph type="body" idx="1"/>
          </p:nvPr>
        </p:nvSpPr>
        <p:spPr/>
        <p:txBody>
          <a:bodyPr/>
          <a:lstStyle/>
          <a:p>
            <a:r>
              <a:rPr lang="en-US" dirty="0"/>
              <a:t>(PE.7.M.1.6)</a:t>
            </a:r>
          </a:p>
        </p:txBody>
      </p:sp>
    </p:spTree>
    <p:custDataLst>
      <p:tags r:id="rId1"/>
    </p:custDataLst>
    <p:extLst>
      <p:ext uri="{BB962C8B-B14F-4D97-AF65-F5344CB8AC3E}">
        <p14:creationId xmlns:p14="http://schemas.microsoft.com/office/powerpoint/2010/main" val="986263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78F95-C7F8-4765-9299-3AB10ADE2DEB}"/>
              </a:ext>
            </a:extLst>
          </p:cNvPr>
          <p:cNvSpPr>
            <a:spLocks noGrp="1"/>
          </p:cNvSpPr>
          <p:nvPr>
            <p:ph type="title"/>
          </p:nvPr>
        </p:nvSpPr>
        <p:spPr/>
        <p:txBody>
          <a:bodyPr/>
          <a:lstStyle/>
          <a:p>
            <a:r>
              <a:rPr lang="en-US" dirty="0"/>
              <a:t>Player and Positions</a:t>
            </a:r>
          </a:p>
        </p:txBody>
      </p:sp>
      <p:sp>
        <p:nvSpPr>
          <p:cNvPr id="3" name="Content Placeholder 2">
            <a:extLst>
              <a:ext uri="{FF2B5EF4-FFF2-40B4-BE49-F238E27FC236}">
                <a16:creationId xmlns:a16="http://schemas.microsoft.com/office/drawing/2014/main" id="{696B7487-B7CE-4948-AA33-606C6A189FA8}"/>
              </a:ext>
            </a:extLst>
          </p:cNvPr>
          <p:cNvSpPr>
            <a:spLocks noGrp="1"/>
          </p:cNvSpPr>
          <p:nvPr>
            <p:ph idx="1"/>
          </p:nvPr>
        </p:nvSpPr>
        <p:spPr/>
        <p:txBody>
          <a:bodyPr>
            <a:normAutofit fontScale="70000" lnSpcReduction="20000"/>
          </a:bodyPr>
          <a:lstStyle/>
          <a:p>
            <a:r>
              <a:rPr lang="en-US" b="1" dirty="0">
                <a:solidFill>
                  <a:schemeClr val="accent4"/>
                </a:solidFill>
              </a:rPr>
              <a:t>Setters</a:t>
            </a:r>
            <a:r>
              <a:rPr lang="en-US" dirty="0"/>
              <a:t> – player who “sets” the ball with an “overhead pass” for a teammate to hit, the setter normally runs the offense</a:t>
            </a:r>
          </a:p>
          <a:p>
            <a:r>
              <a:rPr lang="en-US" b="1" dirty="0">
                <a:solidFill>
                  <a:schemeClr val="accent4"/>
                </a:solidFill>
              </a:rPr>
              <a:t>Hitter</a:t>
            </a:r>
            <a:r>
              <a:rPr lang="en-US" dirty="0"/>
              <a:t> - the spiker or attacker</a:t>
            </a:r>
          </a:p>
          <a:p>
            <a:r>
              <a:rPr lang="en-US" b="1" dirty="0">
                <a:solidFill>
                  <a:schemeClr val="accent4"/>
                </a:solidFill>
              </a:rPr>
              <a:t>Outside hitter</a:t>
            </a:r>
            <a:r>
              <a:rPr lang="en-US" dirty="0"/>
              <a:t> - A left or right-front attacker normally taking an approach which starts from outside the court</a:t>
            </a:r>
          </a:p>
          <a:p>
            <a:r>
              <a:rPr lang="en-US" b="1" dirty="0">
                <a:solidFill>
                  <a:schemeClr val="accent4"/>
                </a:solidFill>
              </a:rPr>
              <a:t>Libero</a:t>
            </a:r>
            <a:r>
              <a:rPr lang="en-US" dirty="0"/>
              <a:t> - defensive specialists, designated for back row only, and wear a different colored jersey. The libero may serve for one player she is substituting for per game.</a:t>
            </a:r>
          </a:p>
          <a:p>
            <a:r>
              <a:rPr lang="en-US" b="1" dirty="0">
                <a:solidFill>
                  <a:schemeClr val="accent4"/>
                </a:solidFill>
              </a:rPr>
              <a:t>Blocking</a:t>
            </a:r>
            <a:r>
              <a:rPr lang="en-US" dirty="0"/>
              <a:t> - A defensive play by one or more players meant to deflect a spiked ball back into the hitter’s court. To block, move your body in front of the hitter, keep arms in front, straight, palms facing the ball.</a:t>
            </a:r>
          </a:p>
          <a:p>
            <a:endParaRPr lang="en-US" dirty="0"/>
          </a:p>
          <a:p>
            <a:endParaRPr lang="en-US" dirty="0"/>
          </a:p>
        </p:txBody>
      </p:sp>
    </p:spTree>
    <p:custDataLst>
      <p:tags r:id="rId1"/>
    </p:custDataLst>
    <p:extLst>
      <p:ext uri="{BB962C8B-B14F-4D97-AF65-F5344CB8AC3E}">
        <p14:creationId xmlns:p14="http://schemas.microsoft.com/office/powerpoint/2010/main" val="3018220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8">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3E6040-E66A-4625-BB3C-50744D7C5E9E}"/>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Player and Positions Diagram</a:t>
            </a:r>
          </a:p>
        </p:txBody>
      </p:sp>
      <p:sp>
        <p:nvSpPr>
          <p:cNvPr id="31" name="Rectangle 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Timeline&#10;&#10;Description automatically generated">
            <a:extLst>
              <a:ext uri="{FF2B5EF4-FFF2-40B4-BE49-F238E27FC236}">
                <a16:creationId xmlns:a16="http://schemas.microsoft.com/office/drawing/2014/main" id="{70C0CB26-175F-40B3-9798-442F03075369}"/>
              </a:ext>
            </a:extLst>
          </p:cNvPr>
          <p:cNvPicPr>
            <a:picLocks noChangeAspect="1"/>
          </p:cNvPicPr>
          <p:nvPr/>
        </p:nvPicPr>
        <p:blipFill>
          <a:blip r:embed="rId2"/>
          <a:stretch>
            <a:fillRect/>
          </a:stretch>
        </p:blipFill>
        <p:spPr>
          <a:xfrm>
            <a:off x="4864608" y="1427834"/>
            <a:ext cx="6846363" cy="3851078"/>
          </a:xfrm>
          <a:prstGeom prst="rect">
            <a:avLst/>
          </a:prstGeom>
        </p:spPr>
      </p:pic>
    </p:spTree>
    <p:extLst>
      <p:ext uri="{BB962C8B-B14F-4D97-AF65-F5344CB8AC3E}">
        <p14:creationId xmlns:p14="http://schemas.microsoft.com/office/powerpoint/2010/main" val="3154699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9BAD-7D30-44DB-8611-5BCCFDB4F91C}"/>
              </a:ext>
            </a:extLst>
          </p:cNvPr>
          <p:cNvSpPr>
            <a:spLocks noGrp="1"/>
          </p:cNvSpPr>
          <p:nvPr>
            <p:ph type="title"/>
          </p:nvPr>
        </p:nvSpPr>
        <p:spPr/>
        <p:txBody>
          <a:bodyPr/>
          <a:lstStyle/>
          <a:p>
            <a:r>
              <a:rPr lang="en-US" dirty="0"/>
              <a:t>Overhead Pass</a:t>
            </a:r>
          </a:p>
        </p:txBody>
      </p:sp>
      <p:sp>
        <p:nvSpPr>
          <p:cNvPr id="3" name="Text Placeholder 2">
            <a:extLst>
              <a:ext uri="{FF2B5EF4-FFF2-40B4-BE49-F238E27FC236}">
                <a16:creationId xmlns:a16="http://schemas.microsoft.com/office/drawing/2014/main" id="{D0FEE458-E448-411C-A3F8-A606F7300C50}"/>
              </a:ext>
            </a:extLst>
          </p:cNvPr>
          <p:cNvSpPr>
            <a:spLocks noGrp="1"/>
          </p:cNvSpPr>
          <p:nvPr>
            <p:ph type="body" idx="1"/>
          </p:nvPr>
        </p:nvSpPr>
        <p:spPr/>
        <p:txBody>
          <a:bodyPr/>
          <a:lstStyle/>
          <a:p>
            <a:r>
              <a:rPr lang="pt-BR" dirty="0"/>
              <a:t>(PE.7.M.1.6, PE.7.C.2.6)</a:t>
            </a:r>
            <a:endParaRPr lang="en-US" dirty="0"/>
          </a:p>
        </p:txBody>
      </p:sp>
    </p:spTree>
    <p:custDataLst>
      <p:tags r:id="rId1"/>
    </p:custDataLst>
    <p:extLst>
      <p:ext uri="{BB962C8B-B14F-4D97-AF65-F5344CB8AC3E}">
        <p14:creationId xmlns:p14="http://schemas.microsoft.com/office/powerpoint/2010/main" val="4092266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F5682B-5F52-4007-B615-DCC21DFC8A3D}"/>
              </a:ext>
            </a:extLst>
          </p:cNvPr>
          <p:cNvSpPr>
            <a:spLocks noGrp="1"/>
          </p:cNvSpPr>
          <p:nvPr>
            <p:ph type="title"/>
          </p:nvPr>
        </p:nvSpPr>
        <p:spPr>
          <a:xfrm>
            <a:off x="612648" y="1078992"/>
            <a:ext cx="6268770" cy="1536192"/>
          </a:xfrm>
        </p:spPr>
        <p:txBody>
          <a:bodyPr anchor="b">
            <a:normAutofit/>
          </a:bodyPr>
          <a:lstStyle/>
          <a:p>
            <a:r>
              <a:rPr lang="en-US" sz="5200"/>
              <a:t>What is an Overhead Pass?</a:t>
            </a:r>
          </a:p>
        </p:txBody>
      </p:sp>
      <p:sp>
        <p:nvSpPr>
          <p:cNvPr id="19" name="Rectangle 11">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3">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44DF578-13EC-4B45-98DA-793937D1ADFD}"/>
              </a:ext>
            </a:extLst>
          </p:cNvPr>
          <p:cNvSpPr>
            <a:spLocks noGrp="1"/>
          </p:cNvSpPr>
          <p:nvPr>
            <p:ph idx="1"/>
          </p:nvPr>
        </p:nvSpPr>
        <p:spPr>
          <a:xfrm>
            <a:off x="615458" y="3355848"/>
            <a:ext cx="6268770" cy="2825496"/>
          </a:xfrm>
        </p:spPr>
        <p:txBody>
          <a:bodyPr>
            <a:normAutofit/>
          </a:bodyPr>
          <a:lstStyle/>
          <a:p>
            <a:r>
              <a:rPr lang="en-US" sz="1800" dirty="0"/>
              <a:t>An overhead pass is a ball handling skill used to direct the ball to the target by contacting the ball with </a:t>
            </a:r>
            <a:r>
              <a:rPr lang="en-US" sz="1800" b="1" dirty="0">
                <a:solidFill>
                  <a:schemeClr val="accent4"/>
                </a:solidFill>
              </a:rPr>
              <a:t>both hands</a:t>
            </a:r>
            <a:r>
              <a:rPr lang="en-US" sz="1800" dirty="0"/>
              <a:t>.</a:t>
            </a:r>
          </a:p>
          <a:p>
            <a:r>
              <a:rPr lang="en-US" sz="1800" dirty="0"/>
              <a:t> The ball is played up </a:t>
            </a:r>
            <a:r>
              <a:rPr lang="en-US" sz="1800" b="1" dirty="0">
                <a:solidFill>
                  <a:schemeClr val="accent4"/>
                </a:solidFill>
              </a:rPr>
              <a:t>overhead</a:t>
            </a:r>
            <a:r>
              <a:rPr lang="en-US" sz="1800" dirty="0"/>
              <a:t> using a setting type motion.</a:t>
            </a:r>
          </a:p>
        </p:txBody>
      </p:sp>
      <p:pic>
        <p:nvPicPr>
          <p:cNvPr id="5" name="Picture 4">
            <a:extLst>
              <a:ext uri="{FF2B5EF4-FFF2-40B4-BE49-F238E27FC236}">
                <a16:creationId xmlns:a16="http://schemas.microsoft.com/office/drawing/2014/main" id="{E501397B-B78A-4C6E-806F-272BDA856E7B}"/>
              </a:ext>
            </a:extLst>
          </p:cNvPr>
          <p:cNvPicPr>
            <a:picLocks noChangeAspect="1"/>
          </p:cNvPicPr>
          <p:nvPr/>
        </p:nvPicPr>
        <p:blipFill rotWithShape="1">
          <a:blip r:embed="rId4"/>
          <a:srcRect b="7939"/>
          <a:stretch/>
        </p:blipFill>
        <p:spPr>
          <a:xfrm>
            <a:off x="7684007" y="603504"/>
            <a:ext cx="4050792" cy="5577840"/>
          </a:xfrm>
          <a:prstGeom prst="rect">
            <a:avLst/>
          </a:prstGeom>
        </p:spPr>
      </p:pic>
    </p:spTree>
    <p:custDataLst>
      <p:tags r:id="rId1"/>
    </p:custDataLst>
    <p:extLst>
      <p:ext uri="{BB962C8B-B14F-4D97-AF65-F5344CB8AC3E}">
        <p14:creationId xmlns:p14="http://schemas.microsoft.com/office/powerpoint/2010/main" val="732450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F5682B-5F52-4007-B615-DCC21DFC8A3D}"/>
              </a:ext>
            </a:extLst>
          </p:cNvPr>
          <p:cNvSpPr>
            <a:spLocks noGrp="1"/>
          </p:cNvSpPr>
          <p:nvPr>
            <p:ph type="title"/>
          </p:nvPr>
        </p:nvSpPr>
        <p:spPr>
          <a:xfrm>
            <a:off x="841247" y="978619"/>
            <a:ext cx="3410712" cy="1106424"/>
          </a:xfrm>
        </p:spPr>
        <p:txBody>
          <a:bodyPr>
            <a:normAutofit/>
          </a:bodyPr>
          <a:lstStyle/>
          <a:p>
            <a:r>
              <a:rPr lang="en-US" sz="2800"/>
              <a:t>How to Perform and Overhead Pass</a:t>
            </a:r>
          </a:p>
        </p:txBody>
      </p:sp>
      <p:sp>
        <p:nvSpPr>
          <p:cNvPr id="29" name="Rectangle 28">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44DF578-13EC-4B45-98DA-793937D1ADFD}"/>
              </a:ext>
            </a:extLst>
          </p:cNvPr>
          <p:cNvSpPr>
            <a:spLocks noGrp="1"/>
          </p:cNvSpPr>
          <p:nvPr>
            <p:ph idx="1"/>
          </p:nvPr>
        </p:nvSpPr>
        <p:spPr>
          <a:xfrm>
            <a:off x="841248" y="2252870"/>
            <a:ext cx="3412219" cy="3560251"/>
          </a:xfrm>
        </p:spPr>
        <p:txBody>
          <a:bodyPr>
            <a:normAutofit/>
          </a:bodyPr>
          <a:lstStyle/>
          <a:p>
            <a:pPr marL="0" indent="0">
              <a:buNone/>
            </a:pPr>
            <a:r>
              <a:rPr lang="en-US" sz="1700" dirty="0"/>
              <a:t>Watch this video on how to perform an overhead pass</a:t>
            </a:r>
          </a:p>
          <a:p>
            <a:pPr marL="0" indent="0">
              <a:buNone/>
            </a:pPr>
            <a:r>
              <a:rPr lang="en-US" sz="1700" dirty="0">
                <a:hlinkClick r:id="rId5"/>
              </a:rPr>
              <a:t>https://youtu.be/GX49gLs6piU</a:t>
            </a:r>
            <a:endParaRPr lang="en-US" sz="1700" dirty="0"/>
          </a:p>
        </p:txBody>
      </p:sp>
      <p:pic>
        <p:nvPicPr>
          <p:cNvPr id="4" name="Online Media 3" title="Overhead pass | Volleyball">
            <a:hlinkClick r:id="" action="ppaction://media"/>
            <a:extLst>
              <a:ext uri="{FF2B5EF4-FFF2-40B4-BE49-F238E27FC236}">
                <a16:creationId xmlns:a16="http://schemas.microsoft.com/office/drawing/2014/main" id="{A226A4EA-78C4-43E4-83BB-7CB323BAD999}"/>
              </a:ext>
            </a:extLst>
          </p:cNvPr>
          <p:cNvPicPr>
            <a:picLocks noRot="1" noChangeAspect="1"/>
          </p:cNvPicPr>
          <p:nvPr>
            <a:videoFile r:link="rId2"/>
          </p:nvPr>
        </p:nvPicPr>
        <p:blipFill>
          <a:blip r:embed="rId6"/>
          <a:stretch>
            <a:fillRect/>
          </a:stretch>
        </p:blipFill>
        <p:spPr>
          <a:xfrm>
            <a:off x="5120640" y="1506474"/>
            <a:ext cx="6656832" cy="3744468"/>
          </a:xfrm>
          <a:prstGeom prst="rect">
            <a:avLst/>
          </a:prstGeom>
        </p:spPr>
      </p:pic>
    </p:spTree>
    <p:custDataLst>
      <p:tags r:id="rId1"/>
    </p:custDataLst>
    <p:extLst>
      <p:ext uri="{BB962C8B-B14F-4D97-AF65-F5344CB8AC3E}">
        <p14:creationId xmlns:p14="http://schemas.microsoft.com/office/powerpoint/2010/main" val="331320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9BAD-7D30-44DB-8611-5BCCFDB4F91C}"/>
              </a:ext>
            </a:extLst>
          </p:cNvPr>
          <p:cNvSpPr>
            <a:spLocks noGrp="1"/>
          </p:cNvSpPr>
          <p:nvPr>
            <p:ph type="title"/>
          </p:nvPr>
        </p:nvSpPr>
        <p:spPr/>
        <p:txBody>
          <a:bodyPr/>
          <a:lstStyle/>
          <a:p>
            <a:r>
              <a:rPr lang="en-US" dirty="0"/>
              <a:t>Forearm (Bump) Pass</a:t>
            </a:r>
          </a:p>
        </p:txBody>
      </p:sp>
      <p:sp>
        <p:nvSpPr>
          <p:cNvPr id="3" name="Text Placeholder 2">
            <a:extLst>
              <a:ext uri="{FF2B5EF4-FFF2-40B4-BE49-F238E27FC236}">
                <a16:creationId xmlns:a16="http://schemas.microsoft.com/office/drawing/2014/main" id="{D0FEE458-E448-411C-A3F8-A606F7300C50}"/>
              </a:ext>
            </a:extLst>
          </p:cNvPr>
          <p:cNvSpPr>
            <a:spLocks noGrp="1"/>
          </p:cNvSpPr>
          <p:nvPr>
            <p:ph type="body" idx="1"/>
          </p:nvPr>
        </p:nvSpPr>
        <p:spPr/>
        <p:txBody>
          <a:bodyPr/>
          <a:lstStyle/>
          <a:p>
            <a:r>
              <a:rPr lang="pt-BR" dirty="0"/>
              <a:t>(PE.7.M.1.6, PE.7.C.2.6)</a:t>
            </a:r>
            <a:endParaRPr lang="en-US" dirty="0"/>
          </a:p>
        </p:txBody>
      </p:sp>
    </p:spTree>
    <p:custDataLst>
      <p:tags r:id="rId1"/>
    </p:custDataLst>
    <p:extLst>
      <p:ext uri="{BB962C8B-B14F-4D97-AF65-F5344CB8AC3E}">
        <p14:creationId xmlns:p14="http://schemas.microsoft.com/office/powerpoint/2010/main" val="3657109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6FDDA-9566-40F4-BA25-7F68C6B2A7D4}"/>
              </a:ext>
            </a:extLst>
          </p:cNvPr>
          <p:cNvSpPr>
            <a:spLocks noGrp="1"/>
          </p:cNvSpPr>
          <p:nvPr>
            <p:ph type="title"/>
          </p:nvPr>
        </p:nvSpPr>
        <p:spPr>
          <a:xfrm>
            <a:off x="411480" y="987552"/>
            <a:ext cx="4485861" cy="1088136"/>
          </a:xfrm>
        </p:spPr>
        <p:txBody>
          <a:bodyPr anchor="b">
            <a:normAutofit/>
          </a:bodyPr>
          <a:lstStyle/>
          <a:p>
            <a:r>
              <a:rPr lang="en-US" sz="3400"/>
              <a:t>What is a Forearm (Bump) Pass</a:t>
            </a:r>
          </a:p>
        </p:txBody>
      </p:sp>
      <p:sp>
        <p:nvSpPr>
          <p:cNvPr id="49" name="Rectangle 48">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F7A226-EE54-43B9-A247-4215FAB5D2F1}"/>
              </a:ext>
            </a:extLst>
          </p:cNvPr>
          <p:cNvSpPr>
            <a:spLocks noGrp="1"/>
          </p:cNvSpPr>
          <p:nvPr>
            <p:ph idx="1"/>
          </p:nvPr>
        </p:nvSpPr>
        <p:spPr>
          <a:xfrm>
            <a:off x="411479" y="2688336"/>
            <a:ext cx="4498848" cy="3584448"/>
          </a:xfrm>
        </p:spPr>
        <p:txBody>
          <a:bodyPr anchor="t">
            <a:normAutofit/>
          </a:bodyPr>
          <a:lstStyle/>
          <a:p>
            <a:pPr>
              <a:lnSpc>
                <a:spcPct val="100000"/>
              </a:lnSpc>
            </a:pPr>
            <a:r>
              <a:rPr lang="en-US" sz="1300" dirty="0"/>
              <a:t>Stand in ready position.  Place the knuckles of one hand into the palm of the other hand.  Thumbs should be side by side with knuckles up, resting on top of the index fingers.  </a:t>
            </a:r>
          </a:p>
          <a:p>
            <a:pPr>
              <a:lnSpc>
                <a:spcPct val="100000"/>
              </a:lnSpc>
            </a:pPr>
            <a:r>
              <a:rPr lang="en-US" sz="1300" dirty="0"/>
              <a:t>Rotate your forearms forward so that the elbows almost touch.  This will form a flat surface between the wrists and elbows.  This is the intended contact spot.  As the ball comes toward you, move to get under it by bending your knees.  Watch the ball until contact.  </a:t>
            </a:r>
          </a:p>
          <a:p>
            <a:pPr>
              <a:lnSpc>
                <a:spcPct val="100000"/>
              </a:lnSpc>
            </a:pPr>
            <a:r>
              <a:rPr lang="en-US" sz="1300" dirty="0"/>
              <a:t>Keep the arms together and extended, with the elbows straight and locked</a:t>
            </a:r>
          </a:p>
          <a:p>
            <a:pPr>
              <a:lnSpc>
                <a:spcPct val="100000"/>
              </a:lnSpc>
            </a:pPr>
            <a:r>
              <a:rPr lang="en-US" sz="1300" dirty="0"/>
              <a:t>Lift with the legs and follow through with your arms in the direction of the flight of the ball.  </a:t>
            </a:r>
          </a:p>
          <a:p>
            <a:pPr>
              <a:lnSpc>
                <a:spcPct val="100000"/>
              </a:lnSpc>
            </a:pPr>
            <a:r>
              <a:rPr lang="en-US" sz="1300" dirty="0"/>
              <a:t>Do NOT swing the arms up, but rather shrug the shoulders upward. </a:t>
            </a:r>
          </a:p>
        </p:txBody>
      </p:sp>
      <p:pic>
        <p:nvPicPr>
          <p:cNvPr id="9" name="Picture 8">
            <a:extLst>
              <a:ext uri="{FF2B5EF4-FFF2-40B4-BE49-F238E27FC236}">
                <a16:creationId xmlns:a16="http://schemas.microsoft.com/office/drawing/2014/main" id="{1466A2D4-310D-43AD-8646-7B546BA091DD}"/>
              </a:ext>
            </a:extLst>
          </p:cNvPr>
          <p:cNvPicPr>
            <a:picLocks noChangeAspect="1"/>
          </p:cNvPicPr>
          <p:nvPr/>
        </p:nvPicPr>
        <p:blipFill rotWithShape="1">
          <a:blip r:embed="rId4"/>
          <a:srcRect l="21749" r="11500"/>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custDataLst>
      <p:tags r:id="rId1"/>
    </p:custDataLst>
    <p:extLst>
      <p:ext uri="{BB962C8B-B14F-4D97-AF65-F5344CB8AC3E}">
        <p14:creationId xmlns:p14="http://schemas.microsoft.com/office/powerpoint/2010/main" val="2471117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74F58E-1C1A-47DA-8228-DC5E01552309}"/>
              </a:ext>
            </a:extLst>
          </p:cNvPr>
          <p:cNvSpPr>
            <a:spLocks noGrp="1"/>
          </p:cNvSpPr>
          <p:nvPr>
            <p:ph type="title"/>
          </p:nvPr>
        </p:nvSpPr>
        <p:spPr>
          <a:xfrm>
            <a:off x="841247" y="978619"/>
            <a:ext cx="3410712" cy="1106424"/>
          </a:xfrm>
        </p:spPr>
        <p:txBody>
          <a:bodyPr>
            <a:normAutofit fontScale="90000"/>
          </a:bodyPr>
          <a:lstStyle/>
          <a:p>
            <a:r>
              <a:rPr lang="en-US" sz="2800" dirty="0"/>
              <a:t>How to Perform a Forearm (Bump) Pass</a:t>
            </a:r>
          </a:p>
        </p:txBody>
      </p:sp>
      <p:sp>
        <p:nvSpPr>
          <p:cNvPr id="13" name="Rectangle 12">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090BD70-8BD5-4036-AEDB-B86F6C6CCCD2}"/>
              </a:ext>
            </a:extLst>
          </p:cNvPr>
          <p:cNvSpPr>
            <a:spLocks noGrp="1"/>
          </p:cNvSpPr>
          <p:nvPr>
            <p:ph idx="1"/>
          </p:nvPr>
        </p:nvSpPr>
        <p:spPr>
          <a:xfrm>
            <a:off x="841248" y="2252870"/>
            <a:ext cx="3412219" cy="3560251"/>
          </a:xfrm>
        </p:spPr>
        <p:txBody>
          <a:bodyPr>
            <a:normAutofit/>
          </a:bodyPr>
          <a:lstStyle/>
          <a:p>
            <a:r>
              <a:rPr lang="en-US" sz="1700" dirty="0"/>
              <a:t>Watch this video on how to perform a forearm pass. </a:t>
            </a:r>
            <a:r>
              <a:rPr lang="en-US" sz="1700" dirty="0">
                <a:hlinkClick r:id="rId5"/>
              </a:rPr>
              <a:t>https://youtu.be/siDVtYyRG_M</a:t>
            </a:r>
            <a:endParaRPr lang="en-US" sz="1700" dirty="0"/>
          </a:p>
        </p:txBody>
      </p:sp>
      <p:pic>
        <p:nvPicPr>
          <p:cNvPr id="4" name="Online Media 3" title="Forearm pass | Volleyball">
            <a:hlinkClick r:id="" action="ppaction://media"/>
            <a:extLst>
              <a:ext uri="{FF2B5EF4-FFF2-40B4-BE49-F238E27FC236}">
                <a16:creationId xmlns:a16="http://schemas.microsoft.com/office/drawing/2014/main" id="{7B23CC91-9307-4197-81A8-2378D5960B6F}"/>
              </a:ext>
            </a:extLst>
          </p:cNvPr>
          <p:cNvPicPr>
            <a:picLocks noRot="1" noChangeAspect="1"/>
          </p:cNvPicPr>
          <p:nvPr>
            <a:videoFile r:link="rId2"/>
          </p:nvPr>
        </p:nvPicPr>
        <p:blipFill>
          <a:blip r:embed="rId6"/>
          <a:stretch>
            <a:fillRect/>
          </a:stretch>
        </p:blipFill>
        <p:spPr>
          <a:xfrm>
            <a:off x="5120640" y="1506474"/>
            <a:ext cx="6656832" cy="3744468"/>
          </a:xfrm>
          <a:prstGeom prst="rect">
            <a:avLst/>
          </a:prstGeom>
        </p:spPr>
      </p:pic>
    </p:spTree>
    <p:custDataLst>
      <p:tags r:id="rId1"/>
    </p:custDataLst>
    <p:extLst>
      <p:ext uri="{BB962C8B-B14F-4D97-AF65-F5344CB8AC3E}">
        <p14:creationId xmlns:p14="http://schemas.microsoft.com/office/powerpoint/2010/main" val="236639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E479E-FC71-4F9B-916F-E83BAFDA6CD3}"/>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80122081-CEC3-405E-A2BB-D2412B160F2F}"/>
              </a:ext>
            </a:extLst>
          </p:cNvPr>
          <p:cNvSpPr>
            <a:spLocks noGrp="1"/>
          </p:cNvSpPr>
          <p:nvPr>
            <p:ph idx="1"/>
          </p:nvPr>
        </p:nvSpPr>
        <p:spPr/>
        <p:txBody>
          <a:bodyPr/>
          <a:lstStyle/>
          <a:p>
            <a:pPr marL="0" indent="0">
              <a:buNone/>
            </a:pPr>
            <a:r>
              <a:rPr lang="en-US" dirty="0"/>
              <a:t>By the end of this lesson, students will be able to:</a:t>
            </a:r>
          </a:p>
          <a:p>
            <a:r>
              <a:rPr lang="en-US" b="1" dirty="0">
                <a:solidFill>
                  <a:schemeClr val="accent4"/>
                </a:solidFill>
              </a:rPr>
              <a:t>Describe</a:t>
            </a:r>
            <a:r>
              <a:rPr lang="en-US" dirty="0"/>
              <a:t> how the game of volleyball is played.</a:t>
            </a:r>
          </a:p>
          <a:p>
            <a:r>
              <a:rPr lang="en-US" b="1" dirty="0">
                <a:solidFill>
                  <a:schemeClr val="accent4"/>
                </a:solidFill>
              </a:rPr>
              <a:t>Identify</a:t>
            </a:r>
            <a:r>
              <a:rPr lang="en-US" dirty="0"/>
              <a:t> the players and positions.</a:t>
            </a:r>
          </a:p>
          <a:p>
            <a:r>
              <a:rPr lang="en-US" b="1" dirty="0">
                <a:solidFill>
                  <a:schemeClr val="accent4"/>
                </a:solidFill>
              </a:rPr>
              <a:t>Demonstrate</a:t>
            </a:r>
            <a:r>
              <a:rPr lang="en-US" dirty="0"/>
              <a:t> how to perform an overhead pass.</a:t>
            </a:r>
          </a:p>
          <a:p>
            <a:r>
              <a:rPr lang="en-US" b="1" dirty="0">
                <a:solidFill>
                  <a:schemeClr val="accent4"/>
                </a:solidFill>
              </a:rPr>
              <a:t>Demonstrate</a:t>
            </a:r>
            <a:r>
              <a:rPr lang="en-US" dirty="0"/>
              <a:t> how to perform a forearm pass.</a:t>
            </a:r>
          </a:p>
        </p:txBody>
      </p:sp>
    </p:spTree>
    <p:custDataLst>
      <p:tags r:id="rId1"/>
    </p:custDataLst>
    <p:extLst>
      <p:ext uri="{BB962C8B-B14F-4D97-AF65-F5344CB8AC3E}">
        <p14:creationId xmlns:p14="http://schemas.microsoft.com/office/powerpoint/2010/main" val="2851242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70AB-E519-4A50-A38C-AE0C462CC0F4}"/>
              </a:ext>
            </a:extLst>
          </p:cNvPr>
          <p:cNvSpPr>
            <a:spLocks noGrp="1"/>
          </p:cNvSpPr>
          <p:nvPr>
            <p:ph type="title"/>
          </p:nvPr>
        </p:nvSpPr>
        <p:spPr/>
        <p:txBody>
          <a:bodyPr/>
          <a:lstStyle/>
          <a:p>
            <a:r>
              <a:rPr lang="en-US" dirty="0"/>
              <a:t>How to Play Volleyball</a:t>
            </a:r>
          </a:p>
        </p:txBody>
      </p:sp>
      <p:sp>
        <p:nvSpPr>
          <p:cNvPr id="3" name="Text Placeholder 2">
            <a:extLst>
              <a:ext uri="{FF2B5EF4-FFF2-40B4-BE49-F238E27FC236}">
                <a16:creationId xmlns:a16="http://schemas.microsoft.com/office/drawing/2014/main" id="{E4D71969-E8CA-40BC-8CAE-934DA450CB69}"/>
              </a:ext>
            </a:extLst>
          </p:cNvPr>
          <p:cNvSpPr>
            <a:spLocks noGrp="1"/>
          </p:cNvSpPr>
          <p:nvPr>
            <p:ph type="body" idx="1"/>
          </p:nvPr>
        </p:nvSpPr>
        <p:spPr/>
        <p:txBody>
          <a:bodyPr/>
          <a:lstStyle/>
          <a:p>
            <a:r>
              <a:rPr lang="en-US" dirty="0"/>
              <a:t>(PE.7.C.2.1)</a:t>
            </a:r>
          </a:p>
        </p:txBody>
      </p:sp>
    </p:spTree>
    <p:custDataLst>
      <p:tags r:id="rId1"/>
    </p:custDataLst>
    <p:extLst>
      <p:ext uri="{BB962C8B-B14F-4D97-AF65-F5344CB8AC3E}">
        <p14:creationId xmlns:p14="http://schemas.microsoft.com/office/powerpoint/2010/main" val="1408105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40FF8-06AB-442A-950B-1F40EF5AED22}"/>
              </a:ext>
            </a:extLst>
          </p:cNvPr>
          <p:cNvSpPr>
            <a:spLocks noGrp="1"/>
          </p:cNvSpPr>
          <p:nvPr>
            <p:ph type="title"/>
          </p:nvPr>
        </p:nvSpPr>
        <p:spPr>
          <a:xfrm>
            <a:off x="841247" y="978619"/>
            <a:ext cx="3410712" cy="1106424"/>
          </a:xfrm>
        </p:spPr>
        <p:txBody>
          <a:bodyPr>
            <a:normAutofit/>
          </a:bodyPr>
          <a:lstStyle/>
          <a:p>
            <a:r>
              <a:rPr lang="en-US" sz="2800"/>
              <a:t>What is Volleyball?</a:t>
            </a:r>
          </a:p>
        </p:txBody>
      </p:sp>
      <p:sp>
        <p:nvSpPr>
          <p:cNvPr id="24" name="Rectangle 2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816B8A9-3AF4-40F4-94BB-A2838B816E11}"/>
              </a:ext>
            </a:extLst>
          </p:cNvPr>
          <p:cNvSpPr>
            <a:spLocks noGrp="1"/>
          </p:cNvSpPr>
          <p:nvPr>
            <p:ph idx="1"/>
          </p:nvPr>
        </p:nvSpPr>
        <p:spPr>
          <a:xfrm>
            <a:off x="841248" y="2252870"/>
            <a:ext cx="3412219" cy="3560251"/>
          </a:xfrm>
        </p:spPr>
        <p:txBody>
          <a:bodyPr>
            <a:normAutofit/>
          </a:bodyPr>
          <a:lstStyle/>
          <a:p>
            <a:pPr>
              <a:lnSpc>
                <a:spcPct val="100000"/>
              </a:lnSpc>
            </a:pPr>
            <a:r>
              <a:rPr lang="en-US" sz="1400" dirty="0"/>
              <a:t>Volleyball is a sport played by 2 teams on a playing court divided by a net.</a:t>
            </a:r>
          </a:p>
          <a:p>
            <a:pPr>
              <a:lnSpc>
                <a:spcPct val="100000"/>
              </a:lnSpc>
            </a:pPr>
            <a:r>
              <a:rPr lang="en-US" sz="1400" dirty="0"/>
              <a:t>Each team has </a:t>
            </a:r>
            <a:r>
              <a:rPr lang="en-US" sz="1400" b="1" dirty="0">
                <a:solidFill>
                  <a:schemeClr val="accent4"/>
                </a:solidFill>
              </a:rPr>
              <a:t>6 players</a:t>
            </a:r>
            <a:r>
              <a:rPr lang="en-US" sz="1400" dirty="0"/>
              <a:t>.</a:t>
            </a:r>
          </a:p>
          <a:p>
            <a:pPr>
              <a:lnSpc>
                <a:spcPct val="100000"/>
              </a:lnSpc>
            </a:pPr>
            <a:r>
              <a:rPr lang="en-US" sz="1400" dirty="0"/>
              <a:t>Players use their hands to send the ball back and forth over the net, trying to make the ball touch the court within the opponents’ playing area before it can be returned.</a:t>
            </a:r>
          </a:p>
          <a:p>
            <a:pPr>
              <a:lnSpc>
                <a:spcPct val="100000"/>
              </a:lnSpc>
            </a:pPr>
            <a:r>
              <a:rPr lang="en-US" sz="1400" dirty="0"/>
              <a:t>Watch this video to learn about volleyball: </a:t>
            </a:r>
            <a:r>
              <a:rPr lang="en-US" sz="1400" dirty="0">
                <a:hlinkClick r:id="rId5"/>
              </a:rPr>
              <a:t>https://youtu.be/kVzojOj5_Zg</a:t>
            </a:r>
            <a:endParaRPr lang="en-US" sz="1400" dirty="0"/>
          </a:p>
        </p:txBody>
      </p:sp>
      <p:pic>
        <p:nvPicPr>
          <p:cNvPr id="4" name="Online Media 3" title="Volleyball : Basic Volleyball Rules">
            <a:hlinkClick r:id="" action="ppaction://media"/>
            <a:extLst>
              <a:ext uri="{FF2B5EF4-FFF2-40B4-BE49-F238E27FC236}">
                <a16:creationId xmlns:a16="http://schemas.microsoft.com/office/drawing/2014/main" id="{31973762-F191-42AD-8A4A-E2E0C43D9608}"/>
              </a:ext>
            </a:extLst>
          </p:cNvPr>
          <p:cNvPicPr>
            <a:picLocks noRot="1" noChangeAspect="1"/>
          </p:cNvPicPr>
          <p:nvPr>
            <a:videoFile r:link="rId2"/>
          </p:nvPr>
        </p:nvPicPr>
        <p:blipFill>
          <a:blip r:embed="rId6"/>
          <a:stretch>
            <a:fillRect/>
          </a:stretch>
        </p:blipFill>
        <p:spPr>
          <a:xfrm>
            <a:off x="5120640" y="1506474"/>
            <a:ext cx="6656832" cy="3744468"/>
          </a:xfrm>
          <a:prstGeom prst="rect">
            <a:avLst/>
          </a:prstGeom>
        </p:spPr>
      </p:pic>
    </p:spTree>
    <p:custDataLst>
      <p:tags r:id="rId1"/>
    </p:custDataLst>
    <p:extLst>
      <p:ext uri="{BB962C8B-B14F-4D97-AF65-F5344CB8AC3E}">
        <p14:creationId xmlns:p14="http://schemas.microsoft.com/office/powerpoint/2010/main" val="325471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A40FF8-06AB-442A-950B-1F40EF5AED22}"/>
              </a:ext>
            </a:extLst>
          </p:cNvPr>
          <p:cNvSpPr>
            <a:spLocks noGrp="1"/>
          </p:cNvSpPr>
          <p:nvPr>
            <p:ph type="title"/>
          </p:nvPr>
        </p:nvSpPr>
        <p:spPr>
          <a:xfrm>
            <a:off x="841248" y="251312"/>
            <a:ext cx="10506456" cy="1010264"/>
          </a:xfrm>
        </p:spPr>
        <p:txBody>
          <a:bodyPr anchor="ctr">
            <a:normAutofit/>
          </a:bodyPr>
          <a:lstStyle/>
          <a:p>
            <a:r>
              <a:rPr lang="en-US" dirty="0"/>
              <a:t>Points, Sets and Match</a:t>
            </a:r>
          </a:p>
        </p:txBody>
      </p:sp>
      <p:sp>
        <p:nvSpPr>
          <p:cNvPr id="25" name="Rectangle 19">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1">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92B818F2-B642-4EEA-88B0-E2897EF41F9F}"/>
              </a:ext>
            </a:extLst>
          </p:cNvPr>
          <p:cNvGraphicFramePr>
            <a:graphicFrameLocks noGrp="1"/>
          </p:cNvGraphicFramePr>
          <p:nvPr>
            <p:ph idx="1"/>
            <p:custDataLst>
              <p:tags r:id="rId2"/>
            </p:custDataLst>
            <p:extLst>
              <p:ext uri="{D42A27DB-BD31-4B8C-83A1-F6EECF244321}">
                <p14:modId xmlns:p14="http://schemas.microsoft.com/office/powerpoint/2010/main" val="4042108936"/>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4168038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ectangle 44">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40FF8-06AB-442A-950B-1F40EF5AED22}"/>
              </a:ext>
            </a:extLst>
          </p:cNvPr>
          <p:cNvSpPr>
            <a:spLocks noGrp="1"/>
          </p:cNvSpPr>
          <p:nvPr>
            <p:ph type="title"/>
          </p:nvPr>
        </p:nvSpPr>
        <p:spPr>
          <a:xfrm>
            <a:off x="841247" y="978619"/>
            <a:ext cx="3410712" cy="1106424"/>
          </a:xfrm>
        </p:spPr>
        <p:txBody>
          <a:bodyPr>
            <a:normAutofit/>
          </a:bodyPr>
          <a:lstStyle/>
          <a:p>
            <a:r>
              <a:rPr lang="en-US" sz="2800"/>
              <a:t>Serve</a:t>
            </a:r>
          </a:p>
        </p:txBody>
      </p:sp>
      <p:sp>
        <p:nvSpPr>
          <p:cNvPr id="47" name="Rectangle 46">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816B8A9-3AF4-40F4-94BB-A2838B816E11}"/>
              </a:ext>
            </a:extLst>
          </p:cNvPr>
          <p:cNvSpPr>
            <a:spLocks noGrp="1"/>
          </p:cNvSpPr>
          <p:nvPr>
            <p:ph idx="1"/>
          </p:nvPr>
        </p:nvSpPr>
        <p:spPr>
          <a:xfrm>
            <a:off x="841248" y="2252870"/>
            <a:ext cx="3412219" cy="3560251"/>
          </a:xfrm>
        </p:spPr>
        <p:txBody>
          <a:bodyPr>
            <a:normAutofit/>
          </a:bodyPr>
          <a:lstStyle/>
          <a:p>
            <a:r>
              <a:rPr lang="en-US" sz="1600" dirty="0"/>
              <a:t>The server must stand anywhere </a:t>
            </a:r>
            <a:r>
              <a:rPr lang="en-US" sz="1600" b="1" dirty="0">
                <a:solidFill>
                  <a:schemeClr val="accent4"/>
                </a:solidFill>
              </a:rPr>
              <a:t>behind the end line</a:t>
            </a:r>
            <a:r>
              <a:rPr lang="en-US" sz="1600" b="1" dirty="0"/>
              <a:t> </a:t>
            </a:r>
            <a:r>
              <a:rPr lang="en-US" sz="1600" dirty="0"/>
              <a:t>on his/her side of the court prior to the serve.  </a:t>
            </a:r>
          </a:p>
          <a:p>
            <a:r>
              <a:rPr lang="en-US" sz="1600" dirty="0"/>
              <a:t>The ball may be served </a:t>
            </a:r>
            <a:r>
              <a:rPr lang="en-US" sz="1600" b="1" dirty="0">
                <a:solidFill>
                  <a:schemeClr val="accent4"/>
                </a:solidFill>
              </a:rPr>
              <a:t>underhand</a:t>
            </a:r>
            <a:r>
              <a:rPr lang="en-US" sz="1600" dirty="0"/>
              <a:t> or </a:t>
            </a:r>
            <a:r>
              <a:rPr lang="en-US" sz="1600" b="1" dirty="0">
                <a:solidFill>
                  <a:schemeClr val="accent4"/>
                </a:solidFill>
              </a:rPr>
              <a:t>overhand</a:t>
            </a:r>
            <a:r>
              <a:rPr lang="en-US" sz="1600" dirty="0"/>
              <a:t>.  </a:t>
            </a:r>
          </a:p>
          <a:p>
            <a:r>
              <a:rPr lang="en-US" sz="1600" dirty="0"/>
              <a:t>The player who serves is in the </a:t>
            </a:r>
            <a:r>
              <a:rPr lang="en-US" sz="1600" b="1" dirty="0">
                <a:solidFill>
                  <a:schemeClr val="accent4"/>
                </a:solidFill>
              </a:rPr>
              <a:t>right back position</a:t>
            </a:r>
            <a:r>
              <a:rPr lang="en-US" sz="1600" dirty="0"/>
              <a:t>.</a:t>
            </a:r>
          </a:p>
          <a:p>
            <a:r>
              <a:rPr lang="en-US" sz="1600" dirty="0"/>
              <a:t>Watch this video to see how to serve a volleyball </a:t>
            </a:r>
            <a:r>
              <a:rPr lang="en-US" sz="1600" dirty="0">
                <a:hlinkClick r:id="rId5"/>
              </a:rPr>
              <a:t>https://youtu.be/Qv1mA1s8p9Y</a:t>
            </a:r>
            <a:endParaRPr lang="en-US" sz="1600" dirty="0"/>
          </a:p>
        </p:txBody>
      </p:sp>
      <p:pic>
        <p:nvPicPr>
          <p:cNvPr id="6" name="Online Media 5" title="Volleyball : How to Serve a Volleyball">
            <a:hlinkClick r:id="" action="ppaction://media"/>
            <a:extLst>
              <a:ext uri="{FF2B5EF4-FFF2-40B4-BE49-F238E27FC236}">
                <a16:creationId xmlns:a16="http://schemas.microsoft.com/office/drawing/2014/main" id="{5B3B35AD-AF3C-4CC6-96F4-40B5980C4B79}"/>
              </a:ext>
            </a:extLst>
          </p:cNvPr>
          <p:cNvPicPr>
            <a:picLocks noRot="1" noChangeAspect="1"/>
          </p:cNvPicPr>
          <p:nvPr>
            <a:videoFile r:link="rId2"/>
          </p:nvPr>
        </p:nvPicPr>
        <p:blipFill>
          <a:blip r:embed="rId6"/>
          <a:stretch>
            <a:fillRect/>
          </a:stretch>
        </p:blipFill>
        <p:spPr>
          <a:xfrm>
            <a:off x="5120640" y="1506474"/>
            <a:ext cx="6656832" cy="3744468"/>
          </a:xfrm>
          <a:prstGeom prst="rect">
            <a:avLst/>
          </a:prstGeom>
        </p:spPr>
      </p:pic>
    </p:spTree>
    <p:custDataLst>
      <p:tags r:id="rId1"/>
    </p:custDataLst>
    <p:extLst>
      <p:ext uri="{BB962C8B-B14F-4D97-AF65-F5344CB8AC3E}">
        <p14:creationId xmlns:p14="http://schemas.microsoft.com/office/powerpoint/2010/main" val="88325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Rectangle 33">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 name="Rectangle 37">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40FF8-06AB-442A-950B-1F40EF5AED22}"/>
              </a:ext>
            </a:extLst>
          </p:cNvPr>
          <p:cNvSpPr>
            <a:spLocks noGrp="1"/>
          </p:cNvSpPr>
          <p:nvPr>
            <p:ph type="title"/>
          </p:nvPr>
        </p:nvSpPr>
        <p:spPr>
          <a:xfrm>
            <a:off x="841247" y="978619"/>
            <a:ext cx="3410712" cy="1106424"/>
          </a:xfrm>
        </p:spPr>
        <p:txBody>
          <a:bodyPr vert="horz" lIns="91440" tIns="45720" rIns="91440" bIns="45720" rtlCol="0" anchor="ctr">
            <a:normAutofit/>
          </a:bodyPr>
          <a:lstStyle/>
          <a:p>
            <a:r>
              <a:rPr lang="en-US" sz="2800"/>
              <a:t>Rotation</a:t>
            </a:r>
          </a:p>
        </p:txBody>
      </p:sp>
      <p:sp>
        <p:nvSpPr>
          <p:cNvPr id="42" name="Rectangle 41">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816B8A9-3AF4-40F4-94BB-A2838B816E11}"/>
              </a:ext>
            </a:extLst>
          </p:cNvPr>
          <p:cNvSpPr>
            <a:spLocks noGrp="1"/>
          </p:cNvSpPr>
          <p:nvPr>
            <p:ph sz="half" idx="1"/>
          </p:nvPr>
        </p:nvSpPr>
        <p:spPr>
          <a:xfrm>
            <a:off x="841248" y="2252870"/>
            <a:ext cx="3412219" cy="3560251"/>
          </a:xfrm>
        </p:spPr>
        <p:txBody>
          <a:bodyPr vert="horz" lIns="91440" tIns="45720" rIns="91440" bIns="45720" rtlCol="0">
            <a:normAutofit/>
          </a:bodyPr>
          <a:lstStyle/>
          <a:p>
            <a:r>
              <a:rPr lang="en-US" sz="1700" dirty="0"/>
              <a:t>The teams will </a:t>
            </a:r>
            <a:r>
              <a:rPr lang="en-US" sz="1700" b="1" dirty="0">
                <a:solidFill>
                  <a:schemeClr val="accent4"/>
                </a:solidFill>
              </a:rPr>
              <a:t>rotate clockwise</a:t>
            </a:r>
            <a:r>
              <a:rPr lang="en-US" sz="1700" dirty="0"/>
              <a:t> each time they win the serve. </a:t>
            </a:r>
          </a:p>
          <a:p>
            <a:pPr marL="0"/>
            <a:endParaRPr lang="en-US" sz="1700" dirty="0"/>
          </a:p>
          <a:p>
            <a:pPr marL="0"/>
            <a:endParaRPr lang="en-US" sz="1700" dirty="0"/>
          </a:p>
        </p:txBody>
      </p:sp>
      <p:pic>
        <p:nvPicPr>
          <p:cNvPr id="10" name="Content Placeholder 9">
            <a:extLst>
              <a:ext uri="{FF2B5EF4-FFF2-40B4-BE49-F238E27FC236}">
                <a16:creationId xmlns:a16="http://schemas.microsoft.com/office/drawing/2014/main" id="{A98DD40B-AD74-40F6-BED6-085CD5B13179}"/>
              </a:ext>
            </a:extLst>
          </p:cNvPr>
          <p:cNvPicPr>
            <a:picLocks noGrp="1" noChangeAspect="1"/>
          </p:cNvPicPr>
          <p:nvPr>
            <p:ph sz="half" idx="2"/>
          </p:nvPr>
        </p:nvPicPr>
        <p:blipFill>
          <a:blip r:embed="rId4"/>
          <a:stretch>
            <a:fillRect/>
          </a:stretch>
        </p:blipFill>
        <p:spPr>
          <a:xfrm>
            <a:off x="6326402" y="630936"/>
            <a:ext cx="4245307" cy="5495544"/>
          </a:xfrm>
          <a:prstGeom prst="rect">
            <a:avLst/>
          </a:prstGeom>
        </p:spPr>
      </p:pic>
    </p:spTree>
    <p:custDataLst>
      <p:tags r:id="rId1"/>
    </p:custDataLst>
    <p:extLst>
      <p:ext uri="{BB962C8B-B14F-4D97-AF65-F5344CB8AC3E}">
        <p14:creationId xmlns:p14="http://schemas.microsoft.com/office/powerpoint/2010/main" val="3647163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40FF8-06AB-442A-950B-1F40EF5AED22}"/>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dirty="0"/>
              <a:t>Rotation Video</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816B8A9-3AF4-40F4-94BB-A2838B816E11}"/>
              </a:ext>
            </a:extLst>
          </p:cNvPr>
          <p:cNvSpPr>
            <a:spLocks noGrp="1"/>
          </p:cNvSpPr>
          <p:nvPr>
            <p:ph idx="1"/>
          </p:nvPr>
        </p:nvSpPr>
        <p:spPr>
          <a:xfrm>
            <a:off x="371094" y="2718054"/>
            <a:ext cx="3438906" cy="3207258"/>
          </a:xfrm>
        </p:spPr>
        <p:txBody>
          <a:bodyPr vert="horz" lIns="91440" tIns="45720" rIns="91440" bIns="45720" rtlCol="0" anchor="t">
            <a:normAutofit/>
          </a:bodyPr>
          <a:lstStyle/>
          <a:p>
            <a:r>
              <a:rPr lang="en-US" sz="1700" dirty="0"/>
              <a:t>Watch this video to discover how to rotate in volleyball: </a:t>
            </a:r>
            <a:r>
              <a:rPr lang="en-US" sz="1700" dirty="0">
                <a:hlinkClick r:id="rId5"/>
              </a:rPr>
              <a:t>https://youtu.be/mqC-E9h2vH8</a:t>
            </a:r>
            <a:endParaRPr lang="en-US" sz="1700" dirty="0"/>
          </a:p>
          <a:p>
            <a:endParaRPr lang="en-US" sz="1700" dirty="0"/>
          </a:p>
          <a:p>
            <a:pPr marL="0"/>
            <a:endParaRPr lang="en-US" sz="1700" dirty="0"/>
          </a:p>
        </p:txBody>
      </p:sp>
      <p:pic>
        <p:nvPicPr>
          <p:cNvPr id="4" name="Online Media 3" title="Volleyball : How to Rotate in Volleyball">
            <a:hlinkClick r:id="" action="ppaction://media"/>
            <a:extLst>
              <a:ext uri="{FF2B5EF4-FFF2-40B4-BE49-F238E27FC236}">
                <a16:creationId xmlns:a16="http://schemas.microsoft.com/office/drawing/2014/main" id="{592DAA49-AA35-44E0-86A2-392435AEE5D1}"/>
              </a:ext>
            </a:extLst>
          </p:cNvPr>
          <p:cNvPicPr>
            <a:picLocks noRot="1" noChangeAspect="1"/>
          </p:cNvPicPr>
          <p:nvPr>
            <a:videoFile r:link="rId2"/>
          </p:nvPr>
        </p:nvPicPr>
        <p:blipFill>
          <a:blip r:embed="rId6"/>
          <a:stretch>
            <a:fillRect/>
          </a:stretch>
        </p:blipFill>
        <p:spPr>
          <a:xfrm>
            <a:off x="4898967" y="1536825"/>
            <a:ext cx="6921940" cy="3893591"/>
          </a:xfrm>
          <a:prstGeom prst="rect">
            <a:avLst/>
          </a:prstGeom>
        </p:spPr>
      </p:pic>
    </p:spTree>
    <p:custDataLst>
      <p:tags r:id="rId1"/>
    </p:custDataLst>
    <p:extLst>
      <p:ext uri="{BB962C8B-B14F-4D97-AF65-F5344CB8AC3E}">
        <p14:creationId xmlns:p14="http://schemas.microsoft.com/office/powerpoint/2010/main" val="127779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0FF8-06AB-442A-950B-1F40EF5AED22}"/>
              </a:ext>
            </a:extLst>
          </p:cNvPr>
          <p:cNvSpPr>
            <a:spLocks noGrp="1"/>
          </p:cNvSpPr>
          <p:nvPr>
            <p:ph type="title"/>
          </p:nvPr>
        </p:nvSpPr>
        <p:spPr/>
        <p:txBody>
          <a:bodyPr/>
          <a:lstStyle/>
          <a:p>
            <a:r>
              <a:rPr lang="en-US" dirty="0"/>
              <a:t>Basic Rules</a:t>
            </a:r>
          </a:p>
        </p:txBody>
      </p:sp>
      <p:sp>
        <p:nvSpPr>
          <p:cNvPr id="3" name="Content Placeholder 2">
            <a:extLst>
              <a:ext uri="{FF2B5EF4-FFF2-40B4-BE49-F238E27FC236}">
                <a16:creationId xmlns:a16="http://schemas.microsoft.com/office/drawing/2014/main" id="{9816B8A9-3AF4-40F4-94BB-A2838B816E11}"/>
              </a:ext>
            </a:extLst>
          </p:cNvPr>
          <p:cNvSpPr>
            <a:spLocks noGrp="1"/>
          </p:cNvSpPr>
          <p:nvPr>
            <p:ph idx="1"/>
          </p:nvPr>
        </p:nvSpPr>
        <p:spPr/>
        <p:txBody>
          <a:bodyPr>
            <a:normAutofit/>
          </a:bodyPr>
          <a:lstStyle/>
          <a:p>
            <a:r>
              <a:rPr lang="en-US" dirty="0"/>
              <a:t>Each team may only hit the ball </a:t>
            </a:r>
            <a:r>
              <a:rPr lang="en-US" b="1" dirty="0">
                <a:solidFill>
                  <a:schemeClr val="accent4"/>
                </a:solidFill>
              </a:rPr>
              <a:t>3 times </a:t>
            </a:r>
            <a:r>
              <a:rPr lang="en-US" dirty="0"/>
              <a:t>on its side before the ball must pass over the net. </a:t>
            </a:r>
          </a:p>
          <a:p>
            <a:r>
              <a:rPr lang="en-US" dirty="0"/>
              <a:t>A </a:t>
            </a:r>
            <a:r>
              <a:rPr lang="en-US" b="1" dirty="0">
                <a:solidFill>
                  <a:schemeClr val="accent4"/>
                </a:solidFill>
              </a:rPr>
              <a:t>point</a:t>
            </a:r>
            <a:r>
              <a:rPr lang="en-US" dirty="0"/>
              <a:t> is scored every time a ball is </a:t>
            </a:r>
            <a:r>
              <a:rPr lang="en-US" b="1" dirty="0">
                <a:solidFill>
                  <a:schemeClr val="accent4"/>
                </a:solidFill>
              </a:rPr>
              <a:t>not returned properly </a:t>
            </a:r>
            <a:r>
              <a:rPr lang="en-US" dirty="0"/>
              <a:t>into the opponent’s court, this is called </a:t>
            </a:r>
            <a:r>
              <a:rPr lang="en-US" b="1" dirty="0">
                <a:solidFill>
                  <a:schemeClr val="accent4"/>
                </a:solidFill>
              </a:rPr>
              <a:t>rally scoring</a:t>
            </a:r>
            <a:r>
              <a:rPr lang="en-US" dirty="0"/>
              <a:t>. Thus, both serving and receiving teams can score points.</a:t>
            </a:r>
          </a:p>
          <a:p>
            <a:r>
              <a:rPr lang="en-US" dirty="0"/>
              <a:t>If the ball hits the line it is considered, in bounds or good.</a:t>
            </a:r>
          </a:p>
          <a:p>
            <a:endParaRPr lang="en-US" dirty="0"/>
          </a:p>
        </p:txBody>
      </p:sp>
    </p:spTree>
    <p:custDataLst>
      <p:tags r:id="rId1"/>
    </p:custDataLst>
    <p:extLst>
      <p:ext uri="{BB962C8B-B14F-4D97-AF65-F5344CB8AC3E}">
        <p14:creationId xmlns:p14="http://schemas.microsoft.com/office/powerpoint/2010/main" val="2446937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b0609f30-1aa5-4592-835f-4ad083289242"/>
  <p:tag name="ARTICULATE_DESIGN_ID_ACCENTBOXVTI" val="6jFeCxYXMgf"/>
  <p:tag name="ARTICULATE_PRESENTATION_ID" val="595986"/>
  <p:tag name="ARTICULATE_META_COURSE_ID" val="61nTxQAv15a_course_id"/>
  <p:tag name="ARTICULATE_META_NAME" val="Laura Gicker"/>
  <p:tag name="ARTICULATE_META_NAME_SET" val="True"/>
  <p:tag name="TAG_BACKING_FORM_KEY" val="2623636-c:\users\laura\desktop\todd\volleyball.pptx"/>
  <p:tag name="ARTICULATE_PRESENTER_VERSION" val="8"/>
  <p:tag name="ARTICULATE_PROJECT_OPEN" val="1"/>
  <p:tag name="ARTICULATE_USED_PAGE_ORIENTATION" val="1"/>
  <p:tag name="ARTICULATE_USED_PAGE_SIZE" val="7"/>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UDIO_ID" val="267"/>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UDIO_ID" val="259"/>
  <p:tag name="ARTICULATE_USED_LAYOUT" val="2"/>
</p:tagLst>
</file>

<file path=ppt/tags/tag12.xml><?xml version="1.0" encoding="utf-8"?>
<p:tagLst xmlns:a="http://schemas.openxmlformats.org/drawingml/2006/main" xmlns:r="http://schemas.openxmlformats.org/officeDocument/2006/relationships" xmlns:p="http://schemas.openxmlformats.org/presentationml/2006/main">
  <p:tag name="AUDIO_ID" val="258"/>
  <p:tag name="ARTICULATE_USED_LAYOUT" val="3"/>
</p:tagLst>
</file>

<file path=ppt/tags/tag13.xml><?xml version="1.0" encoding="utf-8"?>
<p:tagLst xmlns:a="http://schemas.openxmlformats.org/drawingml/2006/main" xmlns:r="http://schemas.openxmlformats.org/officeDocument/2006/relationships" xmlns:p="http://schemas.openxmlformats.org/presentationml/2006/main">
  <p:tag name="AUDIO_ID" val="270"/>
  <p:tag name="ARTICULATE_SLIDE_THUMBNAIL_REFRESH" val="1"/>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UDIO_ID" val="271"/>
  <p:tag name="ARTICULATE_SLIDE_THUMBNAIL_REFRESH" val="1"/>
  <p:tag name="ARTICULATE_USED_LAYOUT" val="3"/>
</p:tagLst>
</file>

<file path=ppt/tags/tag15.xml><?xml version="1.0" encoding="utf-8"?>
<p:tagLst xmlns:a="http://schemas.openxmlformats.org/drawingml/2006/main" xmlns:r="http://schemas.openxmlformats.org/officeDocument/2006/relationships" xmlns:p="http://schemas.openxmlformats.org/presentationml/2006/main">
  <p:tag name="AUDIO_ID" val="272"/>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UDIO_ID" val="273"/>
  <p:tag name="ARTICULATE_USED_LAYOUT" val="2"/>
</p:tagLst>
</file>

<file path=ppt/tags/tag17.xml><?xml version="1.0" encoding="utf-8"?>
<p:tagLst xmlns:a="http://schemas.openxmlformats.org/drawingml/2006/main" xmlns:r="http://schemas.openxmlformats.org/officeDocument/2006/relationships" xmlns:p="http://schemas.openxmlformats.org/presentationml/2006/main">
  <p:tag name="AUDIO_ID" val="274"/>
  <p:tag name="ARTICULATE_USED_LAYOUT" val="3"/>
</p:tagLst>
</file>

<file path=ppt/tags/tag18.xml><?xml version="1.0" encoding="utf-8"?>
<p:tagLst xmlns:a="http://schemas.openxmlformats.org/drawingml/2006/main" xmlns:r="http://schemas.openxmlformats.org/officeDocument/2006/relationships" xmlns:p="http://schemas.openxmlformats.org/presentationml/2006/main">
  <p:tag name="AUDIO_ID" val="275"/>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AUDIO_ID" val="276"/>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3.xml><?xml version="1.0" encoding="utf-8"?>
<p:tagLst xmlns:a="http://schemas.openxmlformats.org/drawingml/2006/main" xmlns:r="http://schemas.openxmlformats.org/officeDocument/2006/relationships" xmlns:p="http://schemas.openxmlformats.org/presentationml/2006/main">
  <p:tag name="AUDIO_ID" val="257"/>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AUDIO_ID" val="263"/>
  <p:tag name="ARTICULATE_USED_LAYOUT" val="3"/>
</p:tagLst>
</file>

<file path=ppt/tags/tag5.xml><?xml version="1.0" encoding="utf-8"?>
<p:tagLst xmlns:a="http://schemas.openxmlformats.org/drawingml/2006/main" xmlns:r="http://schemas.openxmlformats.org/officeDocument/2006/relationships" xmlns:p="http://schemas.openxmlformats.org/presentationml/2006/main">
  <p:tag name="AUDIO_ID" val="260"/>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AUDIO_ID" val="261"/>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CHILD_ITEM_TEXT1" val="A game is played to 25 points. "/>
  <p:tag name="CHILD_ITEM_TEXT2" val="A team must win by 2 points and is called a set. "/>
  <p:tag name="CHILD_ITEM_TEXT3" val="A match is 3 out of 5 sets."/>
</p:tagLst>
</file>

<file path=ppt/tags/tag8.xml><?xml version="1.0" encoding="utf-8"?>
<p:tagLst xmlns:a="http://schemas.openxmlformats.org/drawingml/2006/main" xmlns:r="http://schemas.openxmlformats.org/officeDocument/2006/relationships" xmlns:p="http://schemas.openxmlformats.org/presentationml/2006/main">
  <p:tag name="AUDIO_ID" val="264"/>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UDIO_ID" val="266"/>
  <p:tag name="ARTICULATE_USED_LAYOUT" val="4"/>
</p:tagLst>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842</Words>
  <Application>Microsoft Office PowerPoint</Application>
  <PresentationFormat>Widescreen</PresentationFormat>
  <Paragraphs>76</Paragraphs>
  <Slides>18</Slides>
  <Notes>17</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Avenir Next LT Pro</vt:lpstr>
      <vt:lpstr>Calibri</vt:lpstr>
      <vt:lpstr>AccentBoxVTI</vt:lpstr>
      <vt:lpstr>Volleyball</vt:lpstr>
      <vt:lpstr>Learning Objectives</vt:lpstr>
      <vt:lpstr>How to Play Volleyball</vt:lpstr>
      <vt:lpstr>What is Volleyball?</vt:lpstr>
      <vt:lpstr>Points, Sets and Match</vt:lpstr>
      <vt:lpstr>Serve</vt:lpstr>
      <vt:lpstr>Rotation</vt:lpstr>
      <vt:lpstr>Rotation Video</vt:lpstr>
      <vt:lpstr>Basic Rules</vt:lpstr>
      <vt:lpstr>Players and Positions</vt:lpstr>
      <vt:lpstr>Player and Positions</vt:lpstr>
      <vt:lpstr>Player and Positions Diagram</vt:lpstr>
      <vt:lpstr>Overhead Pass</vt:lpstr>
      <vt:lpstr>What is an Overhead Pass?</vt:lpstr>
      <vt:lpstr>How to Perform and Overhead Pass</vt:lpstr>
      <vt:lpstr>Forearm (Bump) Pass</vt:lpstr>
      <vt:lpstr>What is a Forearm (Bump) Pass</vt:lpstr>
      <vt:lpstr>How to Perform a Forearm (Bump) Pass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Volleyball</dc:title>
  <dc:creator>Laura Gicker</dc:creator>
  <cp:lastModifiedBy>Laura Gicker</cp:lastModifiedBy>
  <cp:revision>1</cp:revision>
  <dcterms:created xsi:type="dcterms:W3CDTF">2020-10-11T23:22:18Z</dcterms:created>
  <dcterms:modified xsi:type="dcterms:W3CDTF">2020-10-11T23:53:57Z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E57908B1-6D0C-4152-898D-5174987931FD</vt:lpwstr>
  </property>
  <property fmtid="{D5CDD505-2E9C-101B-9397-08002B2CF9AE}" pid="3" name="ArticulatePath">
    <vt:lpwstr>Volleyball</vt:lpwstr>
  </property>
</Properties>
</file>